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3.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5" r:id="rId6"/>
    <p:sldMasterId id="2147483716" r:id="rId7"/>
  </p:sldMasterIdLst>
  <p:notesMasterIdLst>
    <p:notesMasterId r:id="rId97"/>
  </p:notesMasterIdLst>
  <p:sldIdLst>
    <p:sldId id="497" r:id="rId8"/>
    <p:sldId id="425" r:id="rId9"/>
    <p:sldId id="505" r:id="rId10"/>
    <p:sldId id="419" r:id="rId11"/>
    <p:sldId id="477" r:id="rId12"/>
    <p:sldId id="403" r:id="rId13"/>
    <p:sldId id="529" r:id="rId14"/>
    <p:sldId id="451" r:id="rId15"/>
    <p:sldId id="422" r:id="rId16"/>
    <p:sldId id="547" r:id="rId17"/>
    <p:sldId id="536" r:id="rId18"/>
    <p:sldId id="560" r:id="rId19"/>
    <p:sldId id="539" r:id="rId20"/>
    <p:sldId id="423" r:id="rId21"/>
    <p:sldId id="545" r:id="rId22"/>
    <p:sldId id="474" r:id="rId23"/>
    <p:sldId id="486" r:id="rId24"/>
    <p:sldId id="424" r:id="rId25"/>
    <p:sldId id="342" r:id="rId26"/>
    <p:sldId id="452" r:id="rId27"/>
    <p:sldId id="552" r:id="rId28"/>
    <p:sldId id="469" r:id="rId29"/>
    <p:sldId id="550" r:id="rId30"/>
    <p:sldId id="553" r:id="rId31"/>
    <p:sldId id="556" r:id="rId32"/>
    <p:sldId id="426" r:id="rId33"/>
    <p:sldId id="478" r:id="rId34"/>
    <p:sldId id="504" r:id="rId35"/>
    <p:sldId id="515" r:id="rId36"/>
    <p:sldId id="506" r:id="rId37"/>
    <p:sldId id="457" r:id="rId38"/>
    <p:sldId id="442" r:id="rId39"/>
    <p:sldId id="463" r:id="rId40"/>
    <p:sldId id="464" r:id="rId41"/>
    <p:sldId id="561" r:id="rId42"/>
    <p:sldId id="465" r:id="rId43"/>
    <p:sldId id="466" r:id="rId44"/>
    <p:sldId id="475" r:id="rId45"/>
    <p:sldId id="467" r:id="rId46"/>
    <p:sldId id="427" r:id="rId47"/>
    <p:sldId id="476" r:id="rId48"/>
    <p:sldId id="459" r:id="rId49"/>
    <p:sldId id="458" r:id="rId50"/>
    <p:sldId id="460" r:id="rId51"/>
    <p:sldId id="461" r:id="rId52"/>
    <p:sldId id="462" r:id="rId53"/>
    <p:sldId id="543" r:id="rId54"/>
    <p:sldId id="544" r:id="rId55"/>
    <p:sldId id="562" r:id="rId56"/>
    <p:sldId id="492" r:id="rId57"/>
    <p:sldId id="516" r:id="rId58"/>
    <p:sldId id="507" r:id="rId59"/>
    <p:sldId id="445" r:id="rId60"/>
    <p:sldId id="551" r:id="rId61"/>
    <p:sldId id="498" r:id="rId62"/>
    <p:sldId id="499" r:id="rId63"/>
    <p:sldId id="500" r:id="rId64"/>
    <p:sldId id="501" r:id="rId65"/>
    <p:sldId id="502" r:id="rId66"/>
    <p:sldId id="541" r:id="rId67"/>
    <p:sldId id="542" r:id="rId68"/>
    <p:sldId id="503" r:id="rId69"/>
    <p:sldId id="485" r:id="rId70"/>
    <p:sldId id="439" r:id="rId71"/>
    <p:sldId id="440" r:id="rId72"/>
    <p:sldId id="484" r:id="rId73"/>
    <p:sldId id="509" r:id="rId74"/>
    <p:sldId id="510" r:id="rId75"/>
    <p:sldId id="511" r:id="rId76"/>
    <p:sldId id="512" r:id="rId77"/>
    <p:sldId id="513" r:id="rId78"/>
    <p:sldId id="487" r:id="rId79"/>
    <p:sldId id="514" r:id="rId80"/>
    <p:sldId id="521" r:id="rId81"/>
    <p:sldId id="522" r:id="rId82"/>
    <p:sldId id="523" r:id="rId83"/>
    <p:sldId id="526" r:id="rId84"/>
    <p:sldId id="524" r:id="rId85"/>
    <p:sldId id="447" r:id="rId86"/>
    <p:sldId id="450" r:id="rId87"/>
    <p:sldId id="483" r:id="rId88"/>
    <p:sldId id="557" r:id="rId89"/>
    <p:sldId id="558" r:id="rId90"/>
    <p:sldId id="563" r:id="rId91"/>
    <p:sldId id="564" r:id="rId92"/>
    <p:sldId id="565" r:id="rId93"/>
    <p:sldId id="443" r:id="rId94"/>
    <p:sldId id="508" r:id="rId95"/>
    <p:sldId id="53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87CEC1-C1BE-46F6-BFC6-9CF4B5178F97}">
          <p14:sldIdLst>
            <p14:sldId id="497"/>
            <p14:sldId id="425"/>
          </p14:sldIdLst>
        </p14:section>
        <p14:section name="Essentials" id="{47E77D3F-1383-40E0-BEF0-9F5E7498073B}">
          <p14:sldIdLst>
            <p14:sldId id="505"/>
            <p14:sldId id="419"/>
            <p14:sldId id="477"/>
            <p14:sldId id="403"/>
            <p14:sldId id="529"/>
            <p14:sldId id="451"/>
            <p14:sldId id="422"/>
            <p14:sldId id="547"/>
            <p14:sldId id="536"/>
            <p14:sldId id="560"/>
            <p14:sldId id="539"/>
            <p14:sldId id="423"/>
            <p14:sldId id="545"/>
            <p14:sldId id="474"/>
            <p14:sldId id="486"/>
            <p14:sldId id="424"/>
            <p14:sldId id="342"/>
            <p14:sldId id="452"/>
            <p14:sldId id="552"/>
            <p14:sldId id="469"/>
            <p14:sldId id="550"/>
            <p14:sldId id="553"/>
            <p14:sldId id="556"/>
            <p14:sldId id="426"/>
            <p14:sldId id="478"/>
            <p14:sldId id="504"/>
            <p14:sldId id="515"/>
          </p14:sldIdLst>
        </p14:section>
        <p14:section name="Architecture and plumbing" id="{B36593A5-EC1F-4376-98B7-CDBA7E31B000}">
          <p14:sldIdLst>
            <p14:sldId id="506"/>
            <p14:sldId id="457"/>
            <p14:sldId id="442"/>
            <p14:sldId id="463"/>
            <p14:sldId id="464"/>
            <p14:sldId id="561"/>
            <p14:sldId id="465"/>
            <p14:sldId id="466"/>
            <p14:sldId id="475"/>
            <p14:sldId id="467"/>
            <p14:sldId id="427"/>
            <p14:sldId id="476"/>
            <p14:sldId id="459"/>
            <p14:sldId id="458"/>
            <p14:sldId id="460"/>
            <p14:sldId id="461"/>
            <p14:sldId id="462"/>
            <p14:sldId id="543"/>
            <p14:sldId id="544"/>
            <p14:sldId id="562"/>
            <p14:sldId id="492"/>
            <p14:sldId id="516"/>
          </p14:sldIdLst>
        </p14:section>
        <p14:section name="Customization" id="{0ECA2AA9-52BA-497A-A194-B9299C4C8D84}">
          <p14:sldIdLst>
            <p14:sldId id="507"/>
            <p14:sldId id="445"/>
            <p14:sldId id="551"/>
            <p14:sldId id="498"/>
            <p14:sldId id="499"/>
            <p14:sldId id="500"/>
            <p14:sldId id="501"/>
            <p14:sldId id="502"/>
            <p14:sldId id="541"/>
            <p14:sldId id="542"/>
            <p14:sldId id="503"/>
            <p14:sldId id="485"/>
            <p14:sldId id="439"/>
            <p14:sldId id="440"/>
            <p14:sldId id="484"/>
            <p14:sldId id="509"/>
            <p14:sldId id="510"/>
            <p14:sldId id="511"/>
            <p14:sldId id="512"/>
            <p14:sldId id="513"/>
            <p14:sldId id="487"/>
            <p14:sldId id="514"/>
            <p14:sldId id="521"/>
            <p14:sldId id="522"/>
            <p14:sldId id="523"/>
            <p14:sldId id="526"/>
            <p14:sldId id="524"/>
            <p14:sldId id="447"/>
            <p14:sldId id="450"/>
            <p14:sldId id="483"/>
            <p14:sldId id="557"/>
            <p14:sldId id="558"/>
            <p14:sldId id="563"/>
            <p14:sldId id="564"/>
            <p14:sldId id="565"/>
            <p14:sldId id="443"/>
            <p14:sldId id="508"/>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ount" initials="AB" lastIdx="1" clrIdx="0"/>
  <p:cmAuthor id="2" name="Alex Blount" initials="AB [2]" lastIdx="1" clrIdx="1"/>
  <p:cmAuthor id="3" name="Alex Blount" initials="AB [3]" lastIdx="1" clrIdx="2"/>
  <p:cmAuthor id="4" name="Alex Blount" initials="AB [4]" lastIdx="1" clrIdx="3"/>
  <p:cmAuthor id="5" name="Alex Blount" initials="AB [5]" lastIdx="1" clrIdx="4"/>
  <p:cmAuthor id="6" name="Alex Blount" initials="AB [6]" lastIdx="1" clrIdx="5"/>
  <p:cmAuthor id="7" name="Alex Blount" initials="AB [7]" lastIdx="1" clrIdx="6"/>
  <p:cmAuthor id="8" name="Alex Blount" initials="AB [8]" lastIdx="1" clrIdx="7"/>
  <p:cmAuthor id="9" name="Ben Buttigieg" initials="B" lastIdx="78" clrIdx="8"/>
  <p:cmAuthor id="10" name="Ben Buttigieg" initials="B [2]" lastIdx="1" clrIdx="9"/>
  <p:cmAuthor id="11" name="Ben Buttigieg" initials="B [3]" lastIdx="1" clrIdx="10"/>
  <p:cmAuthor id="12" name="Ben Buttigieg" initials="B [4]" lastIdx="1" clrIdx="11"/>
  <p:cmAuthor id="13" name="Jennifer L. Kerns" initials="JLK" lastIdx="203" clrIdx="12"/>
  <p:cmAuthor id="14" name="Ben Buttigieg" initials="BB" lastIdx="6" clrIdx="13"/>
  <p:cmAuthor id="15" name="Jon Lipsky" initials="JL" lastIdx="6" clrIdx="14"/>
  <p:cmAuthor id="16" name=" " initials="" lastIdx="51" clrIdx="15"/>
  <p:cmAuthor id="17" name=" " initials=" [2]" lastIdx="1" clrIdx="16"/>
  <p:cmAuthor id="18" name=" " initials=" [3]" lastIdx="1" clrIdx="17"/>
  <p:cmAuthor id="19" name=" " initials=" [4]" lastIdx="1" clrIdx="18"/>
  <p:cmAuthor id="20" name=" " initials=" [5]" lastIdx="1" clrIdx="19"/>
  <p:cmAuthor id="21" name=" " initials=" [6]" lastIdx="1" clrIdx="20"/>
  <p:cmAuthor id="22" name=" " initials=" [7]" lastIdx="1" clrIdx="21"/>
  <p:cmAuthor id="23" name=" " initials=" [8]" lastIdx="1" clrIdx="22"/>
  <p:cmAuthor id="24" name="Jennifer Kerns" initials="JK" lastIdx="32" clrIdx="23"/>
  <p:cmAuthor id="25" name="Ethan Dennis" initials="ED" lastIdx="4" clrIdx="24">
    <p:extLst>
      <p:ext uri="{19B8F6BF-5375-455C-9EA6-DF929625EA0E}">
        <p15:presenceInfo xmlns:p15="http://schemas.microsoft.com/office/powerpoint/2012/main" userId="f801f6f8-b358-4ec0-94d1-c20fb607fa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FB7"/>
    <a:srgbClr val="2D3E50"/>
    <a:srgbClr val="579ED9"/>
    <a:srgbClr val="008DB5"/>
    <a:srgbClr val="82B0BD"/>
    <a:srgbClr val="55DB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p:cViewPr varScale="1">
        <p:scale>
          <a:sx n="130" d="100"/>
          <a:sy n="130" d="100"/>
        </p:scale>
        <p:origin x="792"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FAIZAL" userId="S::defaizal@microsoft.com::36db1fde-c46c-4680-a8fc-45c428844a5e" providerId="AD" clId="Web-{2EE549C8-C100-C8BD-C685-A84C37B5B7CF}"/>
    <pc:docChg chg="modSld">
      <pc:chgData name="Dean FAIZAL" userId="S::defaizal@microsoft.com::36db1fde-c46c-4680-a8fc-45c428844a5e" providerId="AD" clId="Web-{2EE549C8-C100-C8BD-C685-A84C37B5B7CF}" dt="2019-07-03T13:17:23.452" v="486" actId="20577"/>
      <pc:docMkLst>
        <pc:docMk/>
      </pc:docMkLst>
      <pc:sldChg chg="modSp">
        <pc:chgData name="Dean FAIZAL" userId="S::defaizal@microsoft.com::36db1fde-c46c-4680-a8fc-45c428844a5e" providerId="AD" clId="Web-{2EE549C8-C100-C8BD-C685-A84C37B5B7CF}" dt="2019-07-03T13:16:19.078" v="459" actId="20577"/>
        <pc:sldMkLst>
          <pc:docMk/>
          <pc:sldMk cId="2083988873" sldId="342"/>
        </pc:sldMkLst>
        <pc:spChg chg="mod">
          <ac:chgData name="Dean FAIZAL" userId="S::defaizal@microsoft.com::36db1fde-c46c-4680-a8fc-45c428844a5e" providerId="AD" clId="Web-{2EE549C8-C100-C8BD-C685-A84C37B5B7CF}" dt="2019-07-03T13:16:19.078" v="459" actId="20577"/>
          <ac:spMkLst>
            <pc:docMk/>
            <pc:sldMk cId="2083988873" sldId="342"/>
            <ac:spMk id="3" creationId="{00000000-0000-0000-0000-000000000000}"/>
          </ac:spMkLst>
        </pc:spChg>
      </pc:sldChg>
      <pc:sldChg chg="modSp">
        <pc:chgData name="Dean FAIZAL" userId="S::defaizal@microsoft.com::36db1fde-c46c-4680-a8fc-45c428844a5e" providerId="AD" clId="Web-{2EE549C8-C100-C8BD-C685-A84C37B5B7CF}" dt="2019-07-03T13:14:20.189" v="445" actId="20577"/>
        <pc:sldMkLst>
          <pc:docMk/>
          <pc:sldMk cId="2058372937" sldId="403"/>
        </pc:sldMkLst>
        <pc:spChg chg="mod">
          <ac:chgData name="Dean FAIZAL" userId="S::defaizal@microsoft.com::36db1fde-c46c-4680-a8fc-45c428844a5e" providerId="AD" clId="Web-{2EE549C8-C100-C8BD-C685-A84C37B5B7CF}" dt="2019-07-03T13:14:20.189" v="445" actId="20577"/>
          <ac:spMkLst>
            <pc:docMk/>
            <pc:sldMk cId="2058372937" sldId="403"/>
            <ac:spMk id="3" creationId="{00000000-0000-0000-0000-000000000000}"/>
          </ac:spMkLst>
        </pc:spChg>
      </pc:sldChg>
      <pc:sldChg chg="modSp">
        <pc:chgData name="Dean FAIZAL" userId="S::defaizal@microsoft.com::36db1fde-c46c-4680-a8fc-45c428844a5e" providerId="AD" clId="Web-{2EE549C8-C100-C8BD-C685-A84C37B5B7CF}" dt="2019-07-03T13:14:01.079" v="437" actId="20577"/>
        <pc:sldMkLst>
          <pc:docMk/>
          <pc:sldMk cId="2894403815" sldId="419"/>
        </pc:sldMkLst>
        <pc:spChg chg="mod">
          <ac:chgData name="Dean FAIZAL" userId="S::defaizal@microsoft.com::36db1fde-c46c-4680-a8fc-45c428844a5e" providerId="AD" clId="Web-{2EE549C8-C100-C8BD-C685-A84C37B5B7CF}" dt="2019-07-03T13:14:01.079" v="437" actId="20577"/>
          <ac:spMkLst>
            <pc:docMk/>
            <pc:sldMk cId="2894403815" sldId="419"/>
            <ac:spMk id="3" creationId="{00000000-0000-0000-0000-000000000000}"/>
          </ac:spMkLst>
        </pc:spChg>
      </pc:sldChg>
      <pc:sldChg chg="modSp">
        <pc:chgData name="Dean FAIZAL" userId="S::defaizal@microsoft.com::36db1fde-c46c-4680-a8fc-45c428844a5e" providerId="AD" clId="Web-{2EE549C8-C100-C8BD-C685-A84C37B5B7CF}" dt="2019-07-03T13:15:23.235" v="451" actId="20577"/>
        <pc:sldMkLst>
          <pc:docMk/>
          <pc:sldMk cId="2074509181" sldId="422"/>
        </pc:sldMkLst>
        <pc:spChg chg="mod">
          <ac:chgData name="Dean FAIZAL" userId="S::defaizal@microsoft.com::36db1fde-c46c-4680-a8fc-45c428844a5e" providerId="AD" clId="Web-{2EE549C8-C100-C8BD-C685-A84C37B5B7CF}" dt="2019-07-03T13:15:23.235" v="451" actId="20577"/>
          <ac:spMkLst>
            <pc:docMk/>
            <pc:sldMk cId="2074509181" sldId="422"/>
            <ac:spMk id="3" creationId="{00000000-0000-0000-0000-000000000000}"/>
          </ac:spMkLst>
        </pc:spChg>
      </pc:sldChg>
      <pc:sldChg chg="modSp">
        <pc:chgData name="Dean FAIZAL" userId="S::defaizal@microsoft.com::36db1fde-c46c-4680-a8fc-45c428844a5e" providerId="AD" clId="Web-{2EE549C8-C100-C8BD-C685-A84C37B5B7CF}" dt="2019-07-03T13:15:34.875" v="454" actId="20577"/>
        <pc:sldMkLst>
          <pc:docMk/>
          <pc:sldMk cId="1122987113" sldId="423"/>
        </pc:sldMkLst>
        <pc:spChg chg="mod">
          <ac:chgData name="Dean FAIZAL" userId="S::defaizal@microsoft.com::36db1fde-c46c-4680-a8fc-45c428844a5e" providerId="AD" clId="Web-{2EE549C8-C100-C8BD-C685-A84C37B5B7CF}" dt="2019-07-03T13:15:34.875" v="454" actId="20577"/>
          <ac:spMkLst>
            <pc:docMk/>
            <pc:sldMk cId="1122987113" sldId="423"/>
            <ac:spMk id="3" creationId="{00000000-0000-0000-0000-000000000000}"/>
          </ac:spMkLst>
        </pc:spChg>
      </pc:sldChg>
      <pc:sldChg chg="modSp">
        <pc:chgData name="Dean FAIZAL" userId="S::defaizal@microsoft.com::36db1fde-c46c-4680-a8fc-45c428844a5e" providerId="AD" clId="Web-{2EE549C8-C100-C8BD-C685-A84C37B5B7CF}" dt="2019-07-03T13:13:51.298" v="433" actId="20577"/>
        <pc:sldMkLst>
          <pc:docMk/>
          <pc:sldMk cId="675348855" sldId="425"/>
        </pc:sldMkLst>
        <pc:spChg chg="mod">
          <ac:chgData name="Dean FAIZAL" userId="S::defaizal@microsoft.com::36db1fde-c46c-4680-a8fc-45c428844a5e" providerId="AD" clId="Web-{2EE549C8-C100-C8BD-C685-A84C37B5B7CF}" dt="2019-07-03T13:13:51.298" v="433" actId="20577"/>
          <ac:spMkLst>
            <pc:docMk/>
            <pc:sldMk cId="675348855" sldId="425"/>
            <ac:spMk id="3" creationId="{00000000-0000-0000-0000-000000000000}"/>
          </ac:spMkLst>
        </pc:spChg>
      </pc:sldChg>
      <pc:sldChg chg="modSp">
        <pc:chgData name="Dean FAIZAL" userId="S::defaizal@microsoft.com::36db1fde-c46c-4680-a8fc-45c428844a5e" providerId="AD" clId="Web-{2EE549C8-C100-C8BD-C685-A84C37B5B7CF}" dt="2019-07-03T13:15:09.376" v="448" actId="20577"/>
        <pc:sldMkLst>
          <pc:docMk/>
          <pc:sldMk cId="1327272237" sldId="451"/>
        </pc:sldMkLst>
        <pc:spChg chg="mod">
          <ac:chgData name="Dean FAIZAL" userId="S::defaizal@microsoft.com::36db1fde-c46c-4680-a8fc-45c428844a5e" providerId="AD" clId="Web-{2EE549C8-C100-C8BD-C685-A84C37B5B7CF}" dt="2019-07-03T13:15:09.376" v="448" actId="20577"/>
          <ac:spMkLst>
            <pc:docMk/>
            <pc:sldMk cId="1327272237" sldId="451"/>
            <ac:spMk id="10" creationId="{00000000-0000-0000-0000-000000000000}"/>
          </ac:spMkLst>
        </pc:spChg>
      </pc:sldChg>
      <pc:sldChg chg="modSp">
        <pc:chgData name="Dean FAIZAL" userId="S::defaizal@microsoft.com::36db1fde-c46c-4680-a8fc-45c428844a5e" providerId="AD" clId="Web-{2EE549C8-C100-C8BD-C685-A84C37B5B7CF}" dt="2019-07-03T13:14:12.048" v="442" actId="20577"/>
        <pc:sldMkLst>
          <pc:docMk/>
          <pc:sldMk cId="2746215676" sldId="477"/>
        </pc:sldMkLst>
        <pc:spChg chg="mod">
          <ac:chgData name="Dean FAIZAL" userId="S::defaizal@microsoft.com::36db1fde-c46c-4680-a8fc-45c428844a5e" providerId="AD" clId="Web-{2EE549C8-C100-C8BD-C685-A84C37B5B7CF}" dt="2019-07-03T13:14:07.954" v="439" actId="20577"/>
          <ac:spMkLst>
            <pc:docMk/>
            <pc:sldMk cId="2746215676" sldId="477"/>
            <ac:spMk id="4" creationId="{00000000-0000-0000-0000-000000000000}"/>
          </ac:spMkLst>
        </pc:spChg>
        <pc:spChg chg="mod">
          <ac:chgData name="Dean FAIZAL" userId="S::defaizal@microsoft.com::36db1fde-c46c-4680-a8fc-45c428844a5e" providerId="AD" clId="Web-{2EE549C8-C100-C8BD-C685-A84C37B5B7CF}" dt="2019-07-03T13:14:12.048" v="442" actId="20577"/>
          <ac:spMkLst>
            <pc:docMk/>
            <pc:sldMk cId="2746215676" sldId="477"/>
            <ac:spMk id="5" creationId="{00000000-0000-0000-0000-000000000000}"/>
          </ac:spMkLst>
        </pc:spChg>
      </pc:sldChg>
      <pc:sldChg chg="modSp">
        <pc:chgData name="Dean FAIZAL" userId="S::defaizal@microsoft.com::36db1fde-c46c-4680-a8fc-45c428844a5e" providerId="AD" clId="Web-{2EE549C8-C100-C8BD-C685-A84C37B5B7CF}" dt="2019-07-03T13:09:00.067" v="119" actId="20577"/>
        <pc:sldMkLst>
          <pc:docMk/>
          <pc:sldMk cId="3729068083" sldId="482"/>
        </pc:sldMkLst>
        <pc:spChg chg="mod">
          <ac:chgData name="Dean FAIZAL" userId="S::defaizal@microsoft.com::36db1fde-c46c-4680-a8fc-45c428844a5e" providerId="AD" clId="Web-{2EE549C8-C100-C8BD-C685-A84C37B5B7CF}" dt="2019-07-03T13:09:00.067" v="119" actId="20577"/>
          <ac:spMkLst>
            <pc:docMk/>
            <pc:sldMk cId="3729068083" sldId="482"/>
            <ac:spMk id="4" creationId="{00000000-0000-0000-0000-000000000000}"/>
          </ac:spMkLst>
        </pc:spChg>
      </pc:sldChg>
      <pc:sldChg chg="modSp">
        <pc:chgData name="Dean FAIZAL" userId="S::defaizal@microsoft.com::36db1fde-c46c-4680-a8fc-45c428844a5e" providerId="AD" clId="Web-{2EE549C8-C100-C8BD-C685-A84C37B5B7CF}" dt="2019-07-03T13:15:47.938" v="457" actId="20577"/>
        <pc:sldMkLst>
          <pc:docMk/>
          <pc:sldMk cId="4165496513" sldId="486"/>
        </pc:sldMkLst>
        <pc:spChg chg="mod">
          <ac:chgData name="Dean FAIZAL" userId="S::defaizal@microsoft.com::36db1fde-c46c-4680-a8fc-45c428844a5e" providerId="AD" clId="Web-{2EE549C8-C100-C8BD-C685-A84C37B5B7CF}" dt="2019-07-03T13:15:47.938" v="457" actId="20577"/>
          <ac:spMkLst>
            <pc:docMk/>
            <pc:sldMk cId="4165496513" sldId="486"/>
            <ac:spMk id="3" creationId="{00000000-0000-0000-0000-000000000000}"/>
          </ac:spMkLst>
        </pc:spChg>
      </pc:sldChg>
      <pc:sldChg chg="modSp">
        <pc:chgData name="Dean FAIZAL" userId="S::defaizal@microsoft.com::36db1fde-c46c-4680-a8fc-45c428844a5e" providerId="AD" clId="Web-{2EE549C8-C100-C8BD-C685-A84C37B5B7CF}" dt="2019-07-03T13:03:44.914" v="73" actId="20577"/>
        <pc:sldMkLst>
          <pc:docMk/>
          <pc:sldMk cId="2927477760" sldId="538"/>
        </pc:sldMkLst>
        <pc:spChg chg="mod">
          <ac:chgData name="Dean FAIZAL" userId="S::defaizal@microsoft.com::36db1fde-c46c-4680-a8fc-45c428844a5e" providerId="AD" clId="Web-{2EE549C8-C100-C8BD-C685-A84C37B5B7CF}" dt="2019-07-03T13:03:44.914" v="73" actId="20577"/>
          <ac:spMkLst>
            <pc:docMk/>
            <pc:sldMk cId="2927477760" sldId="538"/>
            <ac:spMk id="7" creationId="{D33A2001-FE0F-4E6D-A90C-1BE08A00E5B1}"/>
          </ac:spMkLst>
        </pc:spChg>
        <pc:spChg chg="mod">
          <ac:chgData name="Dean FAIZAL" userId="S::defaizal@microsoft.com::36db1fde-c46c-4680-a8fc-45c428844a5e" providerId="AD" clId="Web-{2EE549C8-C100-C8BD-C685-A84C37B5B7CF}" dt="2019-07-03T13:03:23.977" v="66" actId="1076"/>
          <ac:spMkLst>
            <pc:docMk/>
            <pc:sldMk cId="2927477760" sldId="538"/>
            <ac:spMk id="35" creationId="{420A4AB6-CA86-4CFA-86B4-AF9CA68BC24E}"/>
          </ac:spMkLst>
        </pc:spChg>
      </pc:sldChg>
      <pc:sldChg chg="modSp">
        <pc:chgData name="Dean FAIZAL" userId="S::defaizal@microsoft.com::36db1fde-c46c-4680-a8fc-45c428844a5e" providerId="AD" clId="Web-{2EE549C8-C100-C8BD-C685-A84C37B5B7CF}" dt="2019-07-03T13:03:09.977" v="59" actId="20577"/>
        <pc:sldMkLst>
          <pc:docMk/>
          <pc:sldMk cId="3074297136" sldId="539"/>
        </pc:sldMkLst>
        <pc:spChg chg="mod">
          <ac:chgData name="Dean FAIZAL" userId="S::defaizal@microsoft.com::36db1fde-c46c-4680-a8fc-45c428844a5e" providerId="AD" clId="Web-{2EE549C8-C100-C8BD-C685-A84C37B5B7CF}" dt="2019-07-03T13:02:55.259" v="51" actId="20577"/>
          <ac:spMkLst>
            <pc:docMk/>
            <pc:sldMk cId="3074297136" sldId="539"/>
            <ac:spMk id="3" creationId="{96C9B9C0-5BEF-4208-ADC0-893D64A63794}"/>
          </ac:spMkLst>
        </pc:spChg>
        <pc:spChg chg="mod">
          <ac:chgData name="Dean FAIZAL" userId="S::defaizal@microsoft.com::36db1fde-c46c-4680-a8fc-45c428844a5e" providerId="AD" clId="Web-{2EE549C8-C100-C8BD-C685-A84C37B5B7CF}" dt="2019-07-03T13:03:09.977" v="59" actId="20577"/>
          <ac:spMkLst>
            <pc:docMk/>
            <pc:sldMk cId="3074297136" sldId="539"/>
            <ac:spMk id="17" creationId="{D85671F2-4265-47EF-AF43-2B49E1F7F476}"/>
          </ac:spMkLst>
        </pc:spChg>
      </pc:sldChg>
      <pc:sldChg chg="modSp">
        <pc:chgData name="Dean FAIZAL" userId="S::defaizal@microsoft.com::36db1fde-c46c-4680-a8fc-45c428844a5e" providerId="AD" clId="Web-{2EE549C8-C100-C8BD-C685-A84C37B5B7CF}" dt="2019-07-03T13:00:19.511" v="27"/>
        <pc:sldMkLst>
          <pc:docMk/>
          <pc:sldMk cId="4144347569" sldId="541"/>
        </pc:sldMkLst>
        <pc:picChg chg="mod">
          <ac:chgData name="Dean FAIZAL" userId="S::defaizal@microsoft.com::36db1fde-c46c-4680-a8fc-45c428844a5e" providerId="AD" clId="Web-{2EE549C8-C100-C8BD-C685-A84C37B5B7CF}" dt="2019-07-03T13:00:09.682" v="23"/>
          <ac:picMkLst>
            <pc:docMk/>
            <pc:sldMk cId="4144347569" sldId="541"/>
            <ac:picMk id="4" creationId="{BDE71237-7085-412A-82BC-EC65923EC908}"/>
          </ac:picMkLst>
        </pc:picChg>
        <pc:picChg chg="mod">
          <ac:chgData name="Dean FAIZAL" userId="S::defaizal@microsoft.com::36db1fde-c46c-4680-a8fc-45c428844a5e" providerId="AD" clId="Web-{2EE549C8-C100-C8BD-C685-A84C37B5B7CF}" dt="2019-07-03T13:00:11.995" v="24"/>
          <ac:picMkLst>
            <pc:docMk/>
            <pc:sldMk cId="4144347569" sldId="541"/>
            <ac:picMk id="6" creationId="{446F0CF6-3DD8-434B-867E-4ED287FA5600}"/>
          </ac:picMkLst>
        </pc:picChg>
        <pc:picChg chg="mod">
          <ac:chgData name="Dean FAIZAL" userId="S::defaizal@microsoft.com::36db1fde-c46c-4680-a8fc-45c428844a5e" providerId="AD" clId="Web-{2EE549C8-C100-C8BD-C685-A84C37B5B7CF}" dt="2019-07-03T13:00:14.261" v="25"/>
          <ac:picMkLst>
            <pc:docMk/>
            <pc:sldMk cId="4144347569" sldId="541"/>
            <ac:picMk id="8" creationId="{BB40A645-A15F-445F-85E0-562FAC7CFE7D}"/>
          </ac:picMkLst>
        </pc:picChg>
        <pc:picChg chg="mod">
          <ac:chgData name="Dean FAIZAL" userId="S::defaizal@microsoft.com::36db1fde-c46c-4680-a8fc-45c428844a5e" providerId="AD" clId="Web-{2EE549C8-C100-C8BD-C685-A84C37B5B7CF}" dt="2019-07-03T13:00:17.026" v="26"/>
          <ac:picMkLst>
            <pc:docMk/>
            <pc:sldMk cId="4144347569" sldId="541"/>
            <ac:picMk id="10" creationId="{8E5ECA02-E347-49EA-8C6A-10D61C8BAF05}"/>
          </ac:picMkLst>
        </pc:picChg>
        <pc:picChg chg="mod">
          <ac:chgData name="Dean FAIZAL" userId="S::defaizal@microsoft.com::36db1fde-c46c-4680-a8fc-45c428844a5e" providerId="AD" clId="Web-{2EE549C8-C100-C8BD-C685-A84C37B5B7CF}" dt="2019-07-03T13:00:19.511" v="27"/>
          <ac:picMkLst>
            <pc:docMk/>
            <pc:sldMk cId="4144347569" sldId="541"/>
            <ac:picMk id="12" creationId="{0B35B721-2EFC-43F3-8EE4-0583BB446BCF}"/>
          </ac:picMkLst>
        </pc:picChg>
      </pc:sldChg>
      <pc:sldChg chg="modSp">
        <pc:chgData name="Dean FAIZAL" userId="S::defaizal@microsoft.com::36db1fde-c46c-4680-a8fc-45c428844a5e" providerId="AD" clId="Web-{2EE549C8-C100-C8BD-C685-A84C37B5B7CF}" dt="2019-07-03T12:59:25.777" v="15"/>
        <pc:sldMkLst>
          <pc:docMk/>
          <pc:sldMk cId="247478484" sldId="542"/>
        </pc:sldMkLst>
        <pc:picChg chg="mod">
          <ac:chgData name="Dean FAIZAL" userId="S::defaizal@microsoft.com::36db1fde-c46c-4680-a8fc-45c428844a5e" providerId="AD" clId="Web-{2EE549C8-C100-C8BD-C685-A84C37B5B7CF}" dt="2019-07-03T12:59:10.667" v="10"/>
          <ac:picMkLst>
            <pc:docMk/>
            <pc:sldMk cId="247478484" sldId="542"/>
            <ac:picMk id="3" creationId="{8EC9F388-E2C4-4570-8E20-C37D8D5E1C9F}"/>
          </ac:picMkLst>
        </pc:picChg>
        <pc:picChg chg="mod">
          <ac:chgData name="Dean FAIZAL" userId="S::defaizal@microsoft.com::36db1fde-c46c-4680-a8fc-45c428844a5e" providerId="AD" clId="Web-{2EE549C8-C100-C8BD-C685-A84C37B5B7CF}" dt="2019-07-03T12:59:17.496" v="12"/>
          <ac:picMkLst>
            <pc:docMk/>
            <pc:sldMk cId="247478484" sldId="542"/>
            <ac:picMk id="7" creationId="{212D695B-3BA7-480E-9AC0-E7C342F3448A}"/>
          </ac:picMkLst>
        </pc:picChg>
        <pc:picChg chg="mod">
          <ac:chgData name="Dean FAIZAL" userId="S::defaizal@microsoft.com::36db1fde-c46c-4680-a8fc-45c428844a5e" providerId="AD" clId="Web-{2EE549C8-C100-C8BD-C685-A84C37B5B7CF}" dt="2019-07-03T12:59:20.245" v="13"/>
          <ac:picMkLst>
            <pc:docMk/>
            <pc:sldMk cId="247478484" sldId="542"/>
            <ac:picMk id="11" creationId="{DC3CBAA8-EA0A-46A7-AE30-62BAA4DE7857}"/>
          </ac:picMkLst>
        </pc:picChg>
        <pc:picChg chg="mod">
          <ac:chgData name="Dean FAIZAL" userId="S::defaizal@microsoft.com::36db1fde-c46c-4680-a8fc-45c428844a5e" providerId="AD" clId="Web-{2EE549C8-C100-C8BD-C685-A84C37B5B7CF}" dt="2019-07-03T12:59:22.964" v="14"/>
          <ac:picMkLst>
            <pc:docMk/>
            <pc:sldMk cId="247478484" sldId="542"/>
            <ac:picMk id="15" creationId="{E6F78D0B-CF10-4D62-BB84-D8A188502FCE}"/>
          </ac:picMkLst>
        </pc:picChg>
        <pc:picChg chg="mod">
          <ac:chgData name="Dean FAIZAL" userId="S::defaizal@microsoft.com::36db1fde-c46c-4680-a8fc-45c428844a5e" providerId="AD" clId="Web-{2EE549C8-C100-C8BD-C685-A84C37B5B7CF}" dt="2019-07-03T12:59:25.777" v="15"/>
          <ac:picMkLst>
            <pc:docMk/>
            <pc:sldMk cId="247478484" sldId="542"/>
            <ac:picMk id="17" creationId="{01DDDEF0-C31F-40EA-9B51-118EED4C5C29}"/>
          </ac:picMkLst>
        </pc:picChg>
      </pc:sldChg>
      <pc:sldChg chg="modSp">
        <pc:chgData name="Dean FAIZAL" userId="S::defaizal@microsoft.com::36db1fde-c46c-4680-a8fc-45c428844a5e" providerId="AD" clId="Web-{2EE549C8-C100-C8BD-C685-A84C37B5B7CF}" dt="2019-07-03T13:04:21.211" v="75" actId="20577"/>
        <pc:sldMkLst>
          <pc:docMk/>
          <pc:sldMk cId="4151326036" sldId="543"/>
        </pc:sldMkLst>
        <pc:spChg chg="mod">
          <ac:chgData name="Dean FAIZAL" userId="S::defaizal@microsoft.com::36db1fde-c46c-4680-a8fc-45c428844a5e" providerId="AD" clId="Web-{2EE549C8-C100-C8BD-C685-A84C37B5B7CF}" dt="2019-07-03T13:04:21.211" v="75" actId="20577"/>
          <ac:spMkLst>
            <pc:docMk/>
            <pc:sldMk cId="4151326036" sldId="543"/>
            <ac:spMk id="8" creationId="{A4E800E4-D0BF-4E61-8B65-CCF272A1A248}"/>
          </ac:spMkLst>
        </pc:spChg>
      </pc:sldChg>
      <pc:sldChg chg="modSp">
        <pc:chgData name="Dean FAIZAL" userId="S::defaizal@microsoft.com::36db1fde-c46c-4680-a8fc-45c428844a5e" providerId="AD" clId="Web-{2EE549C8-C100-C8BD-C685-A84C37B5B7CF}" dt="2019-07-03T13:05:02.460" v="85" actId="20577"/>
        <pc:sldMkLst>
          <pc:docMk/>
          <pc:sldMk cId="2991319253" sldId="544"/>
        </pc:sldMkLst>
        <pc:spChg chg="mod">
          <ac:chgData name="Dean FAIZAL" userId="S::defaizal@microsoft.com::36db1fde-c46c-4680-a8fc-45c428844a5e" providerId="AD" clId="Web-{2EE549C8-C100-C8BD-C685-A84C37B5B7CF}" dt="2019-07-03T13:05:02.460" v="85" actId="20577"/>
          <ac:spMkLst>
            <pc:docMk/>
            <pc:sldMk cId="2991319253" sldId="544"/>
            <ac:spMk id="3" creationId="{FFCBEAC0-FA03-4627-AE13-C59426069F13}"/>
          </ac:spMkLst>
        </pc:spChg>
      </pc:sldChg>
      <pc:sldChg chg="modSp">
        <pc:chgData name="Dean FAIZAL" userId="S::defaizal@microsoft.com::36db1fde-c46c-4680-a8fc-45c428844a5e" providerId="AD" clId="Web-{2EE549C8-C100-C8BD-C685-A84C37B5B7CF}" dt="2019-07-03T13:13:37.908" v="429" actId="20577"/>
        <pc:sldMkLst>
          <pc:docMk/>
          <pc:sldMk cId="3589067103" sldId="545"/>
        </pc:sldMkLst>
        <pc:spChg chg="mod">
          <ac:chgData name="Dean FAIZAL" userId="S::defaizal@microsoft.com::36db1fde-c46c-4680-a8fc-45c428844a5e" providerId="AD" clId="Web-{2EE549C8-C100-C8BD-C685-A84C37B5B7CF}" dt="2019-07-03T13:13:37.908" v="429" actId="20577"/>
          <ac:spMkLst>
            <pc:docMk/>
            <pc:sldMk cId="3589067103" sldId="545"/>
            <ac:spMk id="3" creationId="{7899C944-7D32-42A6-84F9-DEB20B0DDAB9}"/>
          </ac:spMkLst>
        </pc:spChg>
        <pc:spChg chg="mod">
          <ac:chgData name="Dean FAIZAL" userId="S::defaizal@microsoft.com::36db1fde-c46c-4680-a8fc-45c428844a5e" providerId="AD" clId="Web-{2EE549C8-C100-C8BD-C685-A84C37B5B7CF}" dt="2019-07-03T13:12:43.237" v="306" actId="14100"/>
          <ac:spMkLst>
            <pc:docMk/>
            <pc:sldMk cId="3589067103" sldId="545"/>
            <ac:spMk id="4" creationId="{CD2DB485-D8AF-4BB4-B914-74A4D4D023D8}"/>
          </ac:spMkLst>
        </pc:spChg>
      </pc:sldChg>
      <pc:sldChg chg="modSp">
        <pc:chgData name="Dean FAIZAL" userId="S::defaizal@microsoft.com::36db1fde-c46c-4680-a8fc-45c428844a5e" providerId="AD" clId="Web-{2EE549C8-C100-C8BD-C685-A84C37B5B7CF}" dt="2019-07-03T13:02:34.400" v="41" actId="20577"/>
        <pc:sldMkLst>
          <pc:docMk/>
          <pc:sldMk cId="2852629648" sldId="547"/>
        </pc:sldMkLst>
        <pc:spChg chg="mod">
          <ac:chgData name="Dean FAIZAL" userId="S::defaizal@microsoft.com::36db1fde-c46c-4680-a8fc-45c428844a5e" providerId="AD" clId="Web-{2EE549C8-C100-C8BD-C685-A84C37B5B7CF}" dt="2019-07-03T13:02:34.400" v="41" actId="20577"/>
          <ac:spMkLst>
            <pc:docMk/>
            <pc:sldMk cId="2852629648" sldId="547"/>
            <ac:spMk id="3" creationId="{2FB6F86E-0885-46F7-8494-F1330B45240C}"/>
          </ac:spMkLst>
        </pc:spChg>
      </pc:sldChg>
      <pc:sldChg chg="modSp">
        <pc:chgData name="Dean FAIZAL" userId="S::defaizal@microsoft.com::36db1fde-c46c-4680-a8fc-45c428844a5e" providerId="AD" clId="Web-{2EE549C8-C100-C8BD-C685-A84C37B5B7CF}" dt="2019-07-03T13:17:23.452" v="486" actId="20577"/>
        <pc:sldMkLst>
          <pc:docMk/>
          <pc:sldMk cId="3823913232" sldId="549"/>
        </pc:sldMkLst>
        <pc:spChg chg="mod">
          <ac:chgData name="Dean FAIZAL" userId="S::defaizal@microsoft.com::36db1fde-c46c-4680-a8fc-45c428844a5e" providerId="AD" clId="Web-{2EE549C8-C100-C8BD-C685-A84C37B5B7CF}" dt="2019-07-03T13:17:23.452" v="486" actId="20577"/>
          <ac:spMkLst>
            <pc:docMk/>
            <pc:sldMk cId="3823913232" sldId="549"/>
            <ac:spMk id="3" creationId="{1E1BDD5D-A431-488D-8291-2B96A4C11BBB}"/>
          </ac:spMkLst>
        </pc:spChg>
      </pc:sldChg>
      <pc:sldChg chg="modSp">
        <pc:chgData name="Dean FAIZAL" userId="S::defaizal@microsoft.com::36db1fde-c46c-4680-a8fc-45c428844a5e" providerId="AD" clId="Web-{2EE549C8-C100-C8BD-C685-A84C37B5B7CF}" dt="2019-07-03T13:08:04.552" v="118" actId="1076"/>
        <pc:sldMkLst>
          <pc:docMk/>
          <pc:sldMk cId="3835632629" sldId="550"/>
        </pc:sldMkLst>
        <pc:spChg chg="mod">
          <ac:chgData name="Dean FAIZAL" userId="S::defaizal@microsoft.com::36db1fde-c46c-4680-a8fc-45c428844a5e" providerId="AD" clId="Web-{2EE549C8-C100-C8BD-C685-A84C37B5B7CF}" dt="2019-07-03T13:07:29.131" v="104" actId="20577"/>
          <ac:spMkLst>
            <pc:docMk/>
            <pc:sldMk cId="3835632629" sldId="550"/>
            <ac:spMk id="3" creationId="{00000000-0000-0000-0000-000000000000}"/>
          </ac:spMkLst>
        </pc:spChg>
        <pc:spChg chg="mod">
          <ac:chgData name="Dean FAIZAL" userId="S::defaizal@microsoft.com::36db1fde-c46c-4680-a8fc-45c428844a5e" providerId="AD" clId="Web-{2EE549C8-C100-C8BD-C685-A84C37B5B7CF}" dt="2019-07-03T13:08:04.552" v="118" actId="1076"/>
          <ac:spMkLst>
            <pc:docMk/>
            <pc:sldMk cId="3835632629" sldId="550"/>
            <ac:spMk id="4" creationId="{00000000-0000-0000-0000-000000000000}"/>
          </ac:spMkLst>
        </pc:spChg>
        <pc:spChg chg="mod">
          <ac:chgData name="Dean FAIZAL" userId="S::defaizal@microsoft.com::36db1fde-c46c-4680-a8fc-45c428844a5e" providerId="AD" clId="Web-{2EE549C8-C100-C8BD-C685-A84C37B5B7CF}" dt="2019-07-03T13:07:22.459" v="99" actId="20577"/>
          <ac:spMkLst>
            <pc:docMk/>
            <pc:sldMk cId="3835632629" sldId="550"/>
            <ac:spMk id="6" creationId="{00000000-0000-0000-0000-000000000000}"/>
          </ac:spMkLst>
        </pc:spChg>
      </pc:sldChg>
    </pc:docChg>
  </pc:docChgLst>
  <pc:docChgLst>
    <pc:chgData name="Dean FAIZAL" userId="S::defaizal@microsoft.com::36db1fde-c46c-4680-a8fc-45c428844a5e" providerId="AD" clId="Web-{0C0A0A5D-BA13-AF45-BF05-223C14055080}"/>
    <pc:docChg chg="delSld modSld modSection">
      <pc:chgData name="Dean FAIZAL" userId="S::defaizal@microsoft.com::36db1fde-c46c-4680-a8fc-45c428844a5e" providerId="AD" clId="Web-{0C0A0A5D-BA13-AF45-BF05-223C14055080}" dt="2019-07-03T14:42:46.816" v="80"/>
      <pc:docMkLst>
        <pc:docMk/>
      </pc:docMkLst>
      <pc:sldChg chg="modSp">
        <pc:chgData name="Dean FAIZAL" userId="S::defaizal@microsoft.com::36db1fde-c46c-4680-a8fc-45c428844a5e" providerId="AD" clId="Web-{0C0A0A5D-BA13-AF45-BF05-223C14055080}" dt="2019-07-03T13:21:01.480" v="40" actId="20577"/>
        <pc:sldMkLst>
          <pc:docMk/>
          <pc:sldMk cId="3418527921" sldId="426"/>
        </pc:sldMkLst>
        <pc:spChg chg="mod">
          <ac:chgData name="Dean FAIZAL" userId="S::defaizal@microsoft.com::36db1fde-c46c-4680-a8fc-45c428844a5e" providerId="AD" clId="Web-{0C0A0A5D-BA13-AF45-BF05-223C14055080}" dt="2019-07-03T13:21:01.480" v="40" actId="20577"/>
          <ac:spMkLst>
            <pc:docMk/>
            <pc:sldMk cId="3418527921" sldId="426"/>
            <ac:spMk id="3" creationId="{00000000-0000-0000-0000-000000000000}"/>
          </ac:spMkLst>
        </pc:spChg>
      </pc:sldChg>
      <pc:sldChg chg="modSp">
        <pc:chgData name="Dean FAIZAL" userId="S::defaizal@microsoft.com::36db1fde-c46c-4680-a8fc-45c428844a5e" providerId="AD" clId="Web-{0C0A0A5D-BA13-AF45-BF05-223C14055080}" dt="2019-07-03T13:23:19.682" v="64" actId="20577"/>
        <pc:sldMkLst>
          <pc:docMk/>
          <pc:sldMk cId="4117431395" sldId="445"/>
        </pc:sldMkLst>
        <pc:spChg chg="mod">
          <ac:chgData name="Dean FAIZAL" userId="S::defaizal@microsoft.com::36db1fde-c46c-4680-a8fc-45c428844a5e" providerId="AD" clId="Web-{0C0A0A5D-BA13-AF45-BF05-223C14055080}" dt="2019-07-03T13:23:19.682" v="64" actId="20577"/>
          <ac:spMkLst>
            <pc:docMk/>
            <pc:sldMk cId="4117431395" sldId="445"/>
            <ac:spMk id="3" creationId="{00000000-0000-0000-0000-000000000000}"/>
          </ac:spMkLst>
        </pc:spChg>
      </pc:sldChg>
      <pc:sldChg chg="modSp">
        <pc:chgData name="Dean FAIZAL" userId="S::defaizal@microsoft.com::36db1fde-c46c-4680-a8fc-45c428844a5e" providerId="AD" clId="Web-{0C0A0A5D-BA13-AF45-BF05-223C14055080}" dt="2019-07-03T13:21:27.230" v="53" actId="20577"/>
        <pc:sldMkLst>
          <pc:docMk/>
          <pc:sldMk cId="2354991366" sldId="457"/>
        </pc:sldMkLst>
        <pc:spChg chg="mod">
          <ac:chgData name="Dean FAIZAL" userId="S::defaizal@microsoft.com::36db1fde-c46c-4680-a8fc-45c428844a5e" providerId="AD" clId="Web-{0C0A0A5D-BA13-AF45-BF05-223C14055080}" dt="2019-07-03T13:21:27.230" v="53" actId="20577"/>
          <ac:spMkLst>
            <pc:docMk/>
            <pc:sldMk cId="2354991366" sldId="457"/>
            <ac:spMk id="3" creationId="{00000000-0000-0000-0000-000000000000}"/>
          </ac:spMkLst>
        </pc:spChg>
      </pc:sldChg>
      <pc:sldChg chg="modSp">
        <pc:chgData name="Dean FAIZAL" userId="S::defaizal@microsoft.com::36db1fde-c46c-4680-a8fc-45c428844a5e" providerId="AD" clId="Web-{0C0A0A5D-BA13-AF45-BF05-223C14055080}" dt="2019-07-03T13:21:46.417" v="59" actId="20577"/>
        <pc:sldMkLst>
          <pc:docMk/>
          <pc:sldMk cId="3240713419" sldId="463"/>
        </pc:sldMkLst>
        <pc:spChg chg="mod">
          <ac:chgData name="Dean FAIZAL" userId="S::defaizal@microsoft.com::36db1fde-c46c-4680-a8fc-45c428844a5e" providerId="AD" clId="Web-{0C0A0A5D-BA13-AF45-BF05-223C14055080}" dt="2019-07-03T13:21:46.417" v="59" actId="20577"/>
          <ac:spMkLst>
            <pc:docMk/>
            <pc:sldMk cId="3240713419" sldId="463"/>
            <ac:spMk id="3" creationId="{00000000-0000-0000-0000-000000000000}"/>
          </ac:spMkLst>
        </pc:spChg>
      </pc:sldChg>
      <pc:sldChg chg="modSp">
        <pc:chgData name="Dean FAIZAL" userId="S::defaizal@microsoft.com::36db1fde-c46c-4680-a8fc-45c428844a5e" providerId="AD" clId="Web-{0C0A0A5D-BA13-AF45-BF05-223C14055080}" dt="2019-07-03T13:43:48.496" v="73" actId="20577"/>
        <pc:sldMkLst>
          <pc:docMk/>
          <pc:sldMk cId="2114270662" sldId="465"/>
        </pc:sldMkLst>
        <pc:spChg chg="mod">
          <ac:chgData name="Dean FAIZAL" userId="S::defaizal@microsoft.com::36db1fde-c46c-4680-a8fc-45c428844a5e" providerId="AD" clId="Web-{0C0A0A5D-BA13-AF45-BF05-223C14055080}" dt="2019-07-03T13:43:48.496" v="73" actId="20577"/>
          <ac:spMkLst>
            <pc:docMk/>
            <pc:sldMk cId="2114270662" sldId="465"/>
            <ac:spMk id="5" creationId="{00000000-0000-0000-0000-000000000000}"/>
          </ac:spMkLst>
        </pc:spChg>
      </pc:sldChg>
      <pc:sldChg chg="modSp">
        <pc:chgData name="Dean FAIZAL" userId="S::defaizal@microsoft.com::36db1fde-c46c-4680-a8fc-45c428844a5e" providerId="AD" clId="Web-{0C0A0A5D-BA13-AF45-BF05-223C14055080}" dt="2019-07-03T13:20:48.652" v="37" actId="20577"/>
        <pc:sldMkLst>
          <pc:docMk/>
          <pc:sldMk cId="2038391553" sldId="469"/>
        </pc:sldMkLst>
        <pc:spChg chg="mod">
          <ac:chgData name="Dean FAIZAL" userId="S::defaizal@microsoft.com::36db1fde-c46c-4680-a8fc-45c428844a5e" providerId="AD" clId="Web-{0C0A0A5D-BA13-AF45-BF05-223C14055080}" dt="2019-07-03T13:20:45.043" v="35" actId="20577"/>
          <ac:spMkLst>
            <pc:docMk/>
            <pc:sldMk cId="2038391553" sldId="469"/>
            <ac:spMk id="3" creationId="{00000000-0000-0000-0000-000000000000}"/>
          </ac:spMkLst>
        </pc:spChg>
        <pc:spChg chg="mod">
          <ac:chgData name="Dean FAIZAL" userId="S::defaizal@microsoft.com::36db1fde-c46c-4680-a8fc-45c428844a5e" providerId="AD" clId="Web-{0C0A0A5D-BA13-AF45-BF05-223C14055080}" dt="2019-07-03T13:20:48.652" v="37" actId="20577"/>
          <ac:spMkLst>
            <pc:docMk/>
            <pc:sldMk cId="2038391553" sldId="469"/>
            <ac:spMk id="6" creationId="{00000000-0000-0000-0000-000000000000}"/>
          </ac:spMkLst>
        </pc:spChg>
      </pc:sldChg>
      <pc:sldChg chg="modSp">
        <pc:chgData name="Dean FAIZAL" userId="S::defaizal@microsoft.com::36db1fde-c46c-4680-a8fc-45c428844a5e" providerId="AD" clId="Web-{0C0A0A5D-BA13-AF45-BF05-223C14055080}" dt="2019-07-03T13:21:09.152" v="45" actId="20577"/>
        <pc:sldMkLst>
          <pc:docMk/>
          <pc:sldMk cId="80015621" sldId="478"/>
        </pc:sldMkLst>
        <pc:spChg chg="mod">
          <ac:chgData name="Dean FAIZAL" userId="S::defaizal@microsoft.com::36db1fde-c46c-4680-a8fc-45c428844a5e" providerId="AD" clId="Web-{0C0A0A5D-BA13-AF45-BF05-223C14055080}" dt="2019-07-03T13:21:09.152" v="45" actId="20577"/>
          <ac:spMkLst>
            <pc:docMk/>
            <pc:sldMk cId="80015621" sldId="478"/>
            <ac:spMk id="3" creationId="{00000000-0000-0000-0000-000000000000}"/>
          </ac:spMkLst>
        </pc:spChg>
      </pc:sldChg>
      <pc:sldChg chg="modSp">
        <pc:chgData name="Dean FAIZAL" userId="S::defaizal@microsoft.com::36db1fde-c46c-4680-a8fc-45c428844a5e" providerId="AD" clId="Web-{0C0A0A5D-BA13-AF45-BF05-223C14055080}" dt="2019-07-03T13:21:20.996" v="49" actId="20577"/>
        <pc:sldMkLst>
          <pc:docMk/>
          <pc:sldMk cId="1859798826" sldId="504"/>
        </pc:sldMkLst>
        <pc:spChg chg="mod">
          <ac:chgData name="Dean FAIZAL" userId="S::defaizal@microsoft.com::36db1fde-c46c-4680-a8fc-45c428844a5e" providerId="AD" clId="Web-{0C0A0A5D-BA13-AF45-BF05-223C14055080}" dt="2019-07-03T13:21:20.996" v="49" actId="20577"/>
          <ac:spMkLst>
            <pc:docMk/>
            <pc:sldMk cId="1859798826" sldId="504"/>
            <ac:spMk id="4" creationId="{00000000-0000-0000-0000-000000000000}"/>
          </ac:spMkLst>
        </pc:spChg>
      </pc:sldChg>
      <pc:sldChg chg="del">
        <pc:chgData name="Dean FAIZAL" userId="S::defaizal@microsoft.com::36db1fde-c46c-4680-a8fc-45c428844a5e" providerId="AD" clId="Web-{0C0A0A5D-BA13-AF45-BF05-223C14055080}" dt="2019-07-03T14:42:46.816" v="80"/>
        <pc:sldMkLst>
          <pc:docMk/>
          <pc:sldMk cId="3823913232" sldId="549"/>
        </pc:sldMkLst>
      </pc:sldChg>
      <pc:sldChg chg="modSp">
        <pc:chgData name="Dean FAIZAL" userId="S::defaizal@microsoft.com::36db1fde-c46c-4680-a8fc-45c428844a5e" providerId="AD" clId="Web-{0C0A0A5D-BA13-AF45-BF05-223C14055080}" dt="2019-07-03T13:23:12.698" v="61" actId="20577"/>
        <pc:sldMkLst>
          <pc:docMk/>
          <pc:sldMk cId="2947307601" sldId="551"/>
        </pc:sldMkLst>
        <pc:spChg chg="mod">
          <ac:chgData name="Dean FAIZAL" userId="S::defaizal@microsoft.com::36db1fde-c46c-4680-a8fc-45c428844a5e" providerId="AD" clId="Web-{0C0A0A5D-BA13-AF45-BF05-223C14055080}" dt="2019-07-03T13:23:12.698" v="61" actId="20577"/>
          <ac:spMkLst>
            <pc:docMk/>
            <pc:sldMk cId="2947307601" sldId="551"/>
            <ac:spMk id="3" creationId="{00000000-0000-0000-0000-000000000000}"/>
          </ac:spMkLst>
        </pc:spChg>
      </pc:sldChg>
      <pc:sldChg chg="modSp">
        <pc:chgData name="Dean FAIZAL" userId="S::defaizal@microsoft.com::36db1fde-c46c-4680-a8fc-45c428844a5e" providerId="AD" clId="Web-{0C0A0A5D-BA13-AF45-BF05-223C14055080}" dt="2019-07-03T14:42:41.926" v="77" actId="20577"/>
        <pc:sldMkLst>
          <pc:docMk/>
          <pc:sldMk cId="3688478975" sldId="552"/>
        </pc:sldMkLst>
        <pc:spChg chg="mod">
          <ac:chgData name="Dean FAIZAL" userId="S::defaizal@microsoft.com::36db1fde-c46c-4680-a8fc-45c428844a5e" providerId="AD" clId="Web-{0C0A0A5D-BA13-AF45-BF05-223C14055080}" dt="2019-07-03T14:42:41.926" v="77" actId="20577"/>
          <ac:spMkLst>
            <pc:docMk/>
            <pc:sldMk cId="3688478975" sldId="552"/>
            <ac:spMk id="3" creationId="{1E1BDD5D-A431-488D-8291-2B96A4C11BBB}"/>
          </ac:spMkLst>
        </pc:spChg>
      </pc:sldChg>
    </pc:docChg>
  </pc:docChgLst>
  <pc:docChgLst>
    <pc:chgData name="Jennifer L. Kerns" userId="a34db2f2-e56c-4fd3-905c-cf989457d68e" providerId="ADAL" clId="{24813D1D-C116-45D7-8E82-EFECCA461785}"/>
    <pc:docChg chg="delSld modSld modSection">
      <pc:chgData name="Jennifer L. Kerns" userId="a34db2f2-e56c-4fd3-905c-cf989457d68e" providerId="ADAL" clId="{24813D1D-C116-45D7-8E82-EFECCA461785}" dt="2018-09-12T20:32:32.359" v="14" actId="1076"/>
      <pc:docMkLst>
        <pc:docMk/>
      </pc:docMkLst>
      <pc:sldChg chg="modTransition">
        <pc:chgData name="Jennifer L. Kerns" userId="a34db2f2-e56c-4fd3-905c-cf989457d68e" providerId="ADAL" clId="{24813D1D-C116-45D7-8E82-EFECCA461785}" dt="2018-09-11T22:41:58.053" v="4" actId="1076"/>
        <pc:sldMkLst>
          <pc:docMk/>
          <pc:sldMk cId="675348855" sldId="425"/>
        </pc:sldMkLst>
      </pc:sldChg>
      <pc:sldChg chg="modSp">
        <pc:chgData name="Jennifer L. Kerns" userId="a34db2f2-e56c-4fd3-905c-cf989457d68e" providerId="ADAL" clId="{24813D1D-C116-45D7-8E82-EFECCA461785}" dt="2018-09-12T20:32:32.359" v="14" actId="1076"/>
        <pc:sldMkLst>
          <pc:docMk/>
          <pc:sldMk cId="2420157683" sldId="470"/>
        </pc:sldMkLst>
        <pc:spChg chg="mod">
          <ac:chgData name="Jennifer L. Kerns" userId="a34db2f2-e56c-4fd3-905c-cf989457d68e" providerId="ADAL" clId="{24813D1D-C116-45D7-8E82-EFECCA461785}" dt="2018-09-12T20:32:26.799" v="13" actId="1076"/>
          <ac:spMkLst>
            <pc:docMk/>
            <pc:sldMk cId="2420157683" sldId="470"/>
            <ac:spMk id="5" creationId="{00000000-0000-0000-0000-000000000000}"/>
          </ac:spMkLst>
        </pc:spChg>
        <pc:picChg chg="mod">
          <ac:chgData name="Jennifer L. Kerns" userId="a34db2f2-e56c-4fd3-905c-cf989457d68e" providerId="ADAL" clId="{24813D1D-C116-45D7-8E82-EFECCA461785}" dt="2018-09-12T20:32:32.359" v="14" actId="1076"/>
          <ac:picMkLst>
            <pc:docMk/>
            <pc:sldMk cId="2420157683" sldId="470"/>
            <ac:picMk id="10" creationId="{00000000-0000-0000-0000-000000000000}"/>
          </ac:picMkLst>
        </pc:picChg>
      </pc:sldChg>
      <pc:sldChg chg="modSp">
        <pc:chgData name="Jennifer L. Kerns" userId="a34db2f2-e56c-4fd3-905c-cf989457d68e" providerId="ADAL" clId="{24813D1D-C116-45D7-8E82-EFECCA461785}" dt="2018-09-12T20:25:55.249" v="12" actId="20577"/>
        <pc:sldMkLst>
          <pc:docMk/>
          <pc:sldMk cId="4165496513" sldId="486"/>
        </pc:sldMkLst>
        <pc:spChg chg="mod">
          <ac:chgData name="Jennifer L. Kerns" userId="a34db2f2-e56c-4fd3-905c-cf989457d68e" providerId="ADAL" clId="{24813D1D-C116-45D7-8E82-EFECCA461785}" dt="2018-09-12T20:25:55.249" v="12" actId="20577"/>
          <ac:spMkLst>
            <pc:docMk/>
            <pc:sldMk cId="4165496513" sldId="486"/>
            <ac:spMk id="3" creationId="{00000000-0000-0000-0000-000000000000}"/>
          </ac:spMkLst>
        </pc:spChg>
      </pc:sldChg>
      <pc:sldChg chg="addCm modCm">
        <pc:chgData name="Jennifer L. Kerns" userId="a34db2f2-e56c-4fd3-905c-cf989457d68e" providerId="ADAL" clId="{24813D1D-C116-45D7-8E82-EFECCA461785}" dt="2018-09-11T23:18:04.676" v="9" actId="1076"/>
        <pc:sldMkLst>
          <pc:docMk/>
          <pc:sldMk cId="997700844" sldId="492"/>
        </pc:sldMkLst>
      </pc:sldChg>
      <pc:sldChg chg="modSp">
        <pc:chgData name="Jennifer L. Kerns" userId="a34db2f2-e56c-4fd3-905c-cf989457d68e" providerId="ADAL" clId="{24813D1D-C116-45D7-8E82-EFECCA461785}" dt="2018-09-11T22:45:01.765" v="6" actId="1076"/>
        <pc:sldMkLst>
          <pc:docMk/>
          <pc:sldMk cId="4232505307" sldId="497"/>
        </pc:sldMkLst>
        <pc:spChg chg="mod">
          <ac:chgData name="Jennifer L. Kerns" userId="a34db2f2-e56c-4fd3-905c-cf989457d68e" providerId="ADAL" clId="{24813D1D-C116-45D7-8E82-EFECCA461785}" dt="2018-09-11T22:45:01.765" v="6" actId="1076"/>
          <ac:spMkLst>
            <pc:docMk/>
            <pc:sldMk cId="4232505307" sldId="497"/>
            <ac:spMk id="9" creationId="{00000000-0000-0000-0000-000000000000}"/>
          </ac:spMkLst>
        </pc:spChg>
      </pc:sldChg>
      <pc:sldChg chg="del">
        <pc:chgData name="Jennifer L. Kerns" userId="a34db2f2-e56c-4fd3-905c-cf989457d68e" providerId="ADAL" clId="{24813D1D-C116-45D7-8E82-EFECCA461785}" dt="2018-09-11T22:41:54.682" v="3" actId="2696"/>
        <pc:sldMkLst>
          <pc:docMk/>
          <pc:sldMk cId="4008896388" sldId="528"/>
        </pc:sldMkLst>
      </pc:sldChg>
      <pc:sldChg chg="modTransition addCm delCm modCm">
        <pc:chgData name="Jennifer L. Kerns" userId="a34db2f2-e56c-4fd3-905c-cf989457d68e" providerId="ADAL" clId="{24813D1D-C116-45D7-8E82-EFECCA461785}" dt="2018-09-11T22:42:54.216" v="5" actId="1076"/>
        <pc:sldMkLst>
          <pc:docMk/>
          <pc:sldMk cId="1626239698" sldId="529"/>
        </pc:sldMkLst>
      </pc:sldChg>
    </pc:docChg>
  </pc:docChgLst>
  <pc:docChgLst>
    <pc:chgData name=" " userId="ab090357-65ab-4d65-91f7-6e95a251b3b8" providerId="ADAL" clId="{BCDE2F0B-F4BC-6E44-8E35-E0E211B53B2C}"/>
  </pc:docChgLst>
  <pc:docChgLst>
    <pc:chgData name="Ethan Dennis" userId="f801f6f8-b358-4ec0-94d1-c20fb607fa4f" providerId="ADAL" clId="{CB74F91A-5F62-C64C-A685-B98DD97EF4F9}"/>
  </pc:docChgLst>
  <pc:docChgLst>
    <pc:chgData name="Dean Faizal" userId="36db1fde-c46c-4680-a8fc-45c428844a5e" providerId="ADAL" clId="{4EC8C038-83E3-DD4E-AD4A-C210F3F58054}"/>
    <pc:docChg chg="undo custSel addSld delSld modSld sldOrd modSection">
      <pc:chgData name="Dean Faizal" userId="36db1fde-c46c-4680-a8fc-45c428844a5e" providerId="ADAL" clId="{4EC8C038-83E3-DD4E-AD4A-C210F3F58054}" dt="2019-07-03T12:55:59.915" v="908" actId="6549"/>
      <pc:docMkLst>
        <pc:docMk/>
      </pc:docMkLst>
      <pc:sldChg chg="modSp">
        <pc:chgData name="Dean Faizal" userId="36db1fde-c46c-4680-a8fc-45c428844a5e" providerId="ADAL" clId="{4EC8C038-83E3-DD4E-AD4A-C210F3F58054}" dt="2019-07-03T12:37:11.328" v="63" actId="20577"/>
        <pc:sldMkLst>
          <pc:docMk/>
          <pc:sldMk cId="675348855" sldId="425"/>
        </pc:sldMkLst>
        <pc:spChg chg="mod">
          <ac:chgData name="Dean Faizal" userId="36db1fde-c46c-4680-a8fc-45c428844a5e" providerId="ADAL" clId="{4EC8C038-83E3-DD4E-AD4A-C210F3F58054}" dt="2019-07-03T12:37:11.328" v="63" actId="20577"/>
          <ac:spMkLst>
            <pc:docMk/>
            <pc:sldMk cId="675348855" sldId="425"/>
            <ac:spMk id="3" creationId="{00000000-0000-0000-0000-000000000000}"/>
          </ac:spMkLst>
        </pc:spChg>
      </pc:sldChg>
      <pc:sldChg chg="addSp delSp del">
        <pc:chgData name="Dean Faizal" userId="36db1fde-c46c-4680-a8fc-45c428844a5e" providerId="ADAL" clId="{4EC8C038-83E3-DD4E-AD4A-C210F3F58054}" dt="2019-07-03T12:34:50.429" v="5" actId="2696"/>
        <pc:sldMkLst>
          <pc:docMk/>
          <pc:sldMk cId="669599711" sldId="429"/>
        </pc:sldMkLst>
        <pc:spChg chg="add del">
          <ac:chgData name="Dean Faizal" userId="36db1fde-c46c-4680-a8fc-45c428844a5e" providerId="ADAL" clId="{4EC8C038-83E3-DD4E-AD4A-C210F3F58054}" dt="2019-07-03T12:33:56.370" v="1"/>
          <ac:spMkLst>
            <pc:docMk/>
            <pc:sldMk cId="669599711" sldId="429"/>
            <ac:spMk id="2" creationId="{0F9874C0-BE71-5E40-9604-18BF9B1BD201}"/>
          </ac:spMkLst>
        </pc:spChg>
        <pc:spChg chg="add del">
          <ac:chgData name="Dean Faizal" userId="36db1fde-c46c-4680-a8fc-45c428844a5e" providerId="ADAL" clId="{4EC8C038-83E3-DD4E-AD4A-C210F3F58054}" dt="2019-07-03T12:34:00.838" v="3"/>
          <ac:spMkLst>
            <pc:docMk/>
            <pc:sldMk cId="669599711" sldId="429"/>
            <ac:spMk id="3" creationId="{6F3BC0A3-6F6A-7049-A62B-4E513BA1549F}"/>
          </ac:spMkLst>
        </pc:spChg>
      </pc:sldChg>
      <pc:sldChg chg="modSp del">
        <pc:chgData name="Dean Faizal" userId="36db1fde-c46c-4680-a8fc-45c428844a5e" providerId="ADAL" clId="{4EC8C038-83E3-DD4E-AD4A-C210F3F58054}" dt="2019-07-03T12:55:24.840" v="906" actId="2696"/>
        <pc:sldMkLst>
          <pc:docMk/>
          <pc:sldMk cId="2420157683" sldId="470"/>
        </pc:sldMkLst>
        <pc:spChg chg="mod">
          <ac:chgData name="Dean Faizal" userId="36db1fde-c46c-4680-a8fc-45c428844a5e" providerId="ADAL" clId="{4EC8C038-83E3-DD4E-AD4A-C210F3F58054}" dt="2019-07-03T12:55:13.352" v="904"/>
          <ac:spMkLst>
            <pc:docMk/>
            <pc:sldMk cId="2420157683" sldId="470"/>
            <ac:spMk id="8" creationId="{00000000-0000-0000-0000-000000000000}"/>
          </ac:spMkLst>
        </pc:spChg>
      </pc:sldChg>
      <pc:sldChg chg="modSp">
        <pc:chgData name="Dean Faizal" userId="36db1fde-c46c-4680-a8fc-45c428844a5e" providerId="ADAL" clId="{4EC8C038-83E3-DD4E-AD4A-C210F3F58054}" dt="2019-07-03T12:55:59.915" v="908" actId="6549"/>
        <pc:sldMkLst>
          <pc:docMk/>
          <pc:sldMk cId="2577860509" sldId="503"/>
        </pc:sldMkLst>
        <pc:spChg chg="mod">
          <ac:chgData name="Dean Faizal" userId="36db1fde-c46c-4680-a8fc-45c428844a5e" providerId="ADAL" clId="{4EC8C038-83E3-DD4E-AD4A-C210F3F58054}" dt="2019-07-03T12:55:59.915" v="908" actId="6549"/>
          <ac:spMkLst>
            <pc:docMk/>
            <pc:sldMk cId="2577860509" sldId="503"/>
            <ac:spMk id="2" creationId="{00000000-0000-0000-0000-000000000000}"/>
          </ac:spMkLst>
        </pc:spChg>
      </pc:sldChg>
      <pc:sldChg chg="delSp modSp">
        <pc:chgData name="Dean Faizal" userId="36db1fde-c46c-4680-a8fc-45c428844a5e" providerId="ADAL" clId="{4EC8C038-83E3-DD4E-AD4A-C210F3F58054}" dt="2019-07-03T12:41:16.192" v="128" actId="20577"/>
        <pc:sldMkLst>
          <pc:docMk/>
          <pc:sldMk cId="1626239698" sldId="529"/>
        </pc:sldMkLst>
        <pc:spChg chg="del topLvl">
          <ac:chgData name="Dean Faizal" userId="36db1fde-c46c-4680-a8fc-45c428844a5e" providerId="ADAL" clId="{4EC8C038-83E3-DD4E-AD4A-C210F3F58054}" dt="2019-07-03T12:40:18.766" v="71" actId="478"/>
          <ac:spMkLst>
            <pc:docMk/>
            <pc:sldMk cId="1626239698" sldId="529"/>
            <ac:spMk id="27" creationId="{E074351A-FEB9-43CC-8F42-C12AC8F0910A}"/>
          </ac:spMkLst>
        </pc:spChg>
        <pc:spChg chg="del topLvl">
          <ac:chgData name="Dean Faizal" userId="36db1fde-c46c-4680-a8fc-45c428844a5e" providerId="ADAL" clId="{4EC8C038-83E3-DD4E-AD4A-C210F3F58054}" dt="2019-07-03T12:40:18.039" v="70" actId="478"/>
          <ac:spMkLst>
            <pc:docMk/>
            <pc:sldMk cId="1626239698" sldId="529"/>
            <ac:spMk id="28" creationId="{2F3AB72B-F634-4F6D-B1C8-E39E650B57B6}"/>
          </ac:spMkLst>
        </pc:spChg>
        <pc:spChg chg="mod">
          <ac:chgData name="Dean Faizal" userId="36db1fde-c46c-4680-a8fc-45c428844a5e" providerId="ADAL" clId="{4EC8C038-83E3-DD4E-AD4A-C210F3F58054}" dt="2019-07-03T12:39:21.698" v="67" actId="14100"/>
          <ac:spMkLst>
            <pc:docMk/>
            <pc:sldMk cId="1626239698" sldId="529"/>
            <ac:spMk id="45" creationId="{ACE0B522-D16C-4CA3-8CFA-CCD8704732CD}"/>
          </ac:spMkLst>
        </pc:spChg>
        <pc:spChg chg="mod">
          <ac:chgData name="Dean Faizal" userId="36db1fde-c46c-4680-a8fc-45c428844a5e" providerId="ADAL" clId="{4EC8C038-83E3-DD4E-AD4A-C210F3F58054}" dt="2019-07-03T12:39:14.839" v="65" actId="1076"/>
          <ac:spMkLst>
            <pc:docMk/>
            <pc:sldMk cId="1626239698" sldId="529"/>
            <ac:spMk id="46" creationId="{13C8095D-A82A-4D6A-92C9-E59ECD68A816}"/>
          </ac:spMkLst>
        </pc:spChg>
        <pc:spChg chg="mod">
          <ac:chgData name="Dean Faizal" userId="36db1fde-c46c-4680-a8fc-45c428844a5e" providerId="ADAL" clId="{4EC8C038-83E3-DD4E-AD4A-C210F3F58054}" dt="2019-07-03T12:40:15.504" v="69"/>
          <ac:spMkLst>
            <pc:docMk/>
            <pc:sldMk cId="1626239698" sldId="529"/>
            <ac:spMk id="49" creationId="{CA8ABE21-1C69-45F1-9C99-8D0CF9509100}"/>
          </ac:spMkLst>
        </pc:spChg>
        <pc:spChg chg="mod">
          <ac:chgData name="Dean Faizal" userId="36db1fde-c46c-4680-a8fc-45c428844a5e" providerId="ADAL" clId="{4EC8C038-83E3-DD4E-AD4A-C210F3F58054}" dt="2019-07-03T12:40:38.426" v="123" actId="1036"/>
          <ac:spMkLst>
            <pc:docMk/>
            <pc:sldMk cId="1626239698" sldId="529"/>
            <ac:spMk id="50" creationId="{D6EE83E2-4584-402E-B258-D6E6FC9CCBF1}"/>
          </ac:spMkLst>
        </pc:spChg>
        <pc:spChg chg="del">
          <ac:chgData name="Dean Faizal" userId="36db1fde-c46c-4680-a8fc-45c428844a5e" providerId="ADAL" clId="{4EC8C038-83E3-DD4E-AD4A-C210F3F58054}" dt="2019-07-03T12:39:49.711" v="68" actId="478"/>
          <ac:spMkLst>
            <pc:docMk/>
            <pc:sldMk cId="1626239698" sldId="529"/>
            <ac:spMk id="51" creationId="{8BDBC76B-64E3-4982-AB76-D01CA852D2CD}"/>
          </ac:spMkLst>
        </pc:spChg>
        <pc:spChg chg="mod">
          <ac:chgData name="Dean Faizal" userId="36db1fde-c46c-4680-a8fc-45c428844a5e" providerId="ADAL" clId="{4EC8C038-83E3-DD4E-AD4A-C210F3F58054}" dt="2019-07-03T12:41:16.192" v="128" actId="20577"/>
          <ac:spMkLst>
            <pc:docMk/>
            <pc:sldMk cId="1626239698" sldId="529"/>
            <ac:spMk id="52" creationId="{3B0C73E0-0FDF-4866-8257-5F80963B84F1}"/>
          </ac:spMkLst>
        </pc:spChg>
        <pc:spChg chg="del">
          <ac:chgData name="Dean Faizal" userId="36db1fde-c46c-4680-a8fc-45c428844a5e" providerId="ADAL" clId="{4EC8C038-83E3-DD4E-AD4A-C210F3F58054}" dt="2019-07-03T12:38:46.400" v="64" actId="478"/>
          <ac:spMkLst>
            <pc:docMk/>
            <pc:sldMk cId="1626239698" sldId="529"/>
            <ac:spMk id="61" creationId="{1816C67D-E790-421F-8479-1D99D9E314C1}"/>
          </ac:spMkLst>
        </pc:spChg>
        <pc:spChg chg="mod">
          <ac:chgData name="Dean Faizal" userId="36db1fde-c46c-4680-a8fc-45c428844a5e" providerId="ADAL" clId="{4EC8C038-83E3-DD4E-AD4A-C210F3F58054}" dt="2019-07-03T12:40:38.426" v="123" actId="1036"/>
          <ac:spMkLst>
            <pc:docMk/>
            <pc:sldMk cId="1626239698" sldId="529"/>
            <ac:spMk id="63" creationId="{481FD85F-DE05-4AD6-AEDF-04BE8DC461DB}"/>
          </ac:spMkLst>
        </pc:spChg>
        <pc:spChg chg="mod">
          <ac:chgData name="Dean Faizal" userId="36db1fde-c46c-4680-a8fc-45c428844a5e" providerId="ADAL" clId="{4EC8C038-83E3-DD4E-AD4A-C210F3F58054}" dt="2019-07-03T12:40:38.426" v="123" actId="1036"/>
          <ac:spMkLst>
            <pc:docMk/>
            <pc:sldMk cId="1626239698" sldId="529"/>
            <ac:spMk id="64" creationId="{87EF6527-F50A-416B-843F-9DE5DD59E145}"/>
          </ac:spMkLst>
        </pc:spChg>
        <pc:spChg chg="del">
          <ac:chgData name="Dean Faizal" userId="36db1fde-c46c-4680-a8fc-45c428844a5e" providerId="ADAL" clId="{4EC8C038-83E3-DD4E-AD4A-C210F3F58054}" dt="2019-07-03T12:40:19.694" v="72" actId="478"/>
          <ac:spMkLst>
            <pc:docMk/>
            <pc:sldMk cId="1626239698" sldId="529"/>
            <ac:spMk id="66" creationId="{C76EBF94-D90C-40B3-8C70-1D262C4AA019}"/>
          </ac:spMkLst>
        </pc:spChg>
        <pc:grpChg chg="mod">
          <ac:chgData name="Dean Faizal" userId="36db1fde-c46c-4680-a8fc-45c428844a5e" providerId="ADAL" clId="{4EC8C038-83E3-DD4E-AD4A-C210F3F58054}" dt="2019-07-03T12:40:50.739" v="126" actId="1076"/>
          <ac:grpSpMkLst>
            <pc:docMk/>
            <pc:sldMk cId="1626239698" sldId="529"/>
            <ac:grpSpMk id="22" creationId="{F9F818E8-3DCC-42B2-A33C-60309050D33B}"/>
          </ac:grpSpMkLst>
        </pc:grpChg>
        <pc:grpChg chg="mod">
          <ac:chgData name="Dean Faizal" userId="36db1fde-c46c-4680-a8fc-45c428844a5e" providerId="ADAL" clId="{4EC8C038-83E3-DD4E-AD4A-C210F3F58054}" dt="2019-07-03T12:40:48.773" v="125" actId="1076"/>
          <ac:grpSpMkLst>
            <pc:docMk/>
            <pc:sldMk cId="1626239698" sldId="529"/>
            <ac:grpSpMk id="24" creationId="{92CD064D-43AB-4BB6-8F15-C9BB194E8E17}"/>
          </ac:grpSpMkLst>
        </pc:grpChg>
        <pc:grpChg chg="mod">
          <ac:chgData name="Dean Faizal" userId="36db1fde-c46c-4680-a8fc-45c428844a5e" providerId="ADAL" clId="{4EC8C038-83E3-DD4E-AD4A-C210F3F58054}" dt="2019-07-03T12:40:38.426" v="123" actId="1036"/>
          <ac:grpSpMkLst>
            <pc:docMk/>
            <pc:sldMk cId="1626239698" sldId="529"/>
            <ac:grpSpMk id="25" creationId="{D7F73CD9-19FC-49B3-B35E-28A4736441BD}"/>
          </ac:grpSpMkLst>
        </pc:grpChg>
        <pc:grpChg chg="del">
          <ac:chgData name="Dean Faizal" userId="36db1fde-c46c-4680-a8fc-45c428844a5e" providerId="ADAL" clId="{4EC8C038-83E3-DD4E-AD4A-C210F3F58054}" dt="2019-07-03T12:40:18.039" v="70" actId="478"/>
          <ac:grpSpMkLst>
            <pc:docMk/>
            <pc:sldMk cId="1626239698" sldId="529"/>
            <ac:grpSpMk id="26" creationId="{7282B386-F9A7-460D-AC2C-DA2191A1DCEF}"/>
          </ac:grpSpMkLst>
        </pc:grpChg>
        <pc:grpChg chg="del">
          <ac:chgData name="Dean Faizal" userId="36db1fde-c46c-4680-a8fc-45c428844a5e" providerId="ADAL" clId="{4EC8C038-83E3-DD4E-AD4A-C210F3F58054}" dt="2019-07-03T12:38:46.400" v="64" actId="478"/>
          <ac:grpSpMkLst>
            <pc:docMk/>
            <pc:sldMk cId="1626239698" sldId="529"/>
            <ac:grpSpMk id="29" creationId="{D3C13D2E-1ACE-4348-8C80-441CC9A91238}"/>
          </ac:grpSpMkLst>
        </pc:grpChg>
        <pc:grpChg chg="mod">
          <ac:chgData name="Dean Faizal" userId="36db1fde-c46c-4680-a8fc-45c428844a5e" providerId="ADAL" clId="{4EC8C038-83E3-DD4E-AD4A-C210F3F58054}" dt="2019-07-03T12:40:38.426" v="123" actId="1036"/>
          <ac:grpSpMkLst>
            <pc:docMk/>
            <pc:sldMk cId="1626239698" sldId="529"/>
            <ac:grpSpMk id="38" creationId="{45C20519-47A1-4DE3-9422-541D41422EBC}"/>
          </ac:grpSpMkLst>
        </pc:grpChg>
        <pc:grpChg chg="mod">
          <ac:chgData name="Dean Faizal" userId="36db1fde-c46c-4680-a8fc-45c428844a5e" providerId="ADAL" clId="{4EC8C038-83E3-DD4E-AD4A-C210F3F58054}" dt="2019-07-03T12:40:38.426" v="123" actId="1036"/>
          <ac:grpSpMkLst>
            <pc:docMk/>
            <pc:sldMk cId="1626239698" sldId="529"/>
            <ac:grpSpMk id="41" creationId="{60948FE2-BB99-469F-89E7-706E3C2D70C6}"/>
          </ac:grpSpMkLst>
        </pc:grpChg>
        <pc:grpChg chg="del">
          <ac:chgData name="Dean Faizal" userId="36db1fde-c46c-4680-a8fc-45c428844a5e" providerId="ADAL" clId="{4EC8C038-83E3-DD4E-AD4A-C210F3F58054}" dt="2019-07-03T12:39:49.711" v="68" actId="478"/>
          <ac:grpSpMkLst>
            <pc:docMk/>
            <pc:sldMk cId="1626239698" sldId="529"/>
            <ac:grpSpMk id="44" creationId="{9D5B8A73-4630-4803-91A8-806074156D5F}"/>
          </ac:grpSpMkLst>
        </pc:grpChg>
        <pc:grpChg chg="mod">
          <ac:chgData name="Dean Faizal" userId="36db1fde-c46c-4680-a8fc-45c428844a5e" providerId="ADAL" clId="{4EC8C038-83E3-DD4E-AD4A-C210F3F58054}" dt="2019-07-03T12:40:38.426" v="123" actId="1036"/>
          <ac:grpSpMkLst>
            <pc:docMk/>
            <pc:sldMk cId="1626239698" sldId="529"/>
            <ac:grpSpMk id="47" creationId="{EEC91455-DE6A-474C-8518-3CF37D6A9773}"/>
          </ac:grpSpMkLst>
        </pc:grpChg>
      </pc:sldChg>
      <pc:sldChg chg="add">
        <pc:chgData name="Dean Faizal" userId="36db1fde-c46c-4680-a8fc-45c428844a5e" providerId="ADAL" clId="{4EC8C038-83E3-DD4E-AD4A-C210F3F58054}" dt="2019-07-03T12:34:43.578" v="4"/>
        <pc:sldMkLst>
          <pc:docMk/>
          <pc:sldMk cId="3872800284" sldId="536"/>
        </pc:sldMkLst>
      </pc:sldChg>
      <pc:sldChg chg="add">
        <pc:chgData name="Dean Faizal" userId="36db1fde-c46c-4680-a8fc-45c428844a5e" providerId="ADAL" clId="{4EC8C038-83E3-DD4E-AD4A-C210F3F58054}" dt="2019-07-03T12:34:43.578" v="4"/>
        <pc:sldMkLst>
          <pc:docMk/>
          <pc:sldMk cId="3564565289" sldId="537"/>
        </pc:sldMkLst>
      </pc:sldChg>
      <pc:sldChg chg="add">
        <pc:chgData name="Dean Faizal" userId="36db1fde-c46c-4680-a8fc-45c428844a5e" providerId="ADAL" clId="{4EC8C038-83E3-DD4E-AD4A-C210F3F58054}" dt="2019-07-03T12:34:43.578" v="4"/>
        <pc:sldMkLst>
          <pc:docMk/>
          <pc:sldMk cId="2927477760" sldId="538"/>
        </pc:sldMkLst>
      </pc:sldChg>
      <pc:sldChg chg="add">
        <pc:chgData name="Dean Faizal" userId="36db1fde-c46c-4680-a8fc-45c428844a5e" providerId="ADAL" clId="{4EC8C038-83E3-DD4E-AD4A-C210F3F58054}" dt="2019-07-03T12:34:43.578" v="4"/>
        <pc:sldMkLst>
          <pc:docMk/>
          <pc:sldMk cId="3074297136" sldId="539"/>
        </pc:sldMkLst>
      </pc:sldChg>
      <pc:sldChg chg="add">
        <pc:chgData name="Dean Faizal" userId="36db1fde-c46c-4680-a8fc-45c428844a5e" providerId="ADAL" clId="{4EC8C038-83E3-DD4E-AD4A-C210F3F58054}" dt="2019-07-03T12:34:43.578" v="4"/>
        <pc:sldMkLst>
          <pc:docMk/>
          <pc:sldMk cId="2361137864" sldId="540"/>
        </pc:sldMkLst>
      </pc:sldChg>
      <pc:sldChg chg="add setBg">
        <pc:chgData name="Dean Faizal" userId="36db1fde-c46c-4680-a8fc-45c428844a5e" providerId="ADAL" clId="{4EC8C038-83E3-DD4E-AD4A-C210F3F58054}" dt="2019-07-03T12:34:43.578" v="4"/>
        <pc:sldMkLst>
          <pc:docMk/>
          <pc:sldMk cId="4144347569" sldId="541"/>
        </pc:sldMkLst>
      </pc:sldChg>
      <pc:sldChg chg="add setBg">
        <pc:chgData name="Dean Faizal" userId="36db1fde-c46c-4680-a8fc-45c428844a5e" providerId="ADAL" clId="{4EC8C038-83E3-DD4E-AD4A-C210F3F58054}" dt="2019-07-03T12:34:43.578" v="4"/>
        <pc:sldMkLst>
          <pc:docMk/>
          <pc:sldMk cId="247478484" sldId="542"/>
        </pc:sldMkLst>
      </pc:sldChg>
      <pc:sldChg chg="add">
        <pc:chgData name="Dean Faizal" userId="36db1fde-c46c-4680-a8fc-45c428844a5e" providerId="ADAL" clId="{4EC8C038-83E3-DD4E-AD4A-C210F3F58054}" dt="2019-07-03T12:34:43.578" v="4"/>
        <pc:sldMkLst>
          <pc:docMk/>
          <pc:sldMk cId="4151326036" sldId="543"/>
        </pc:sldMkLst>
      </pc:sldChg>
      <pc:sldChg chg="add">
        <pc:chgData name="Dean Faizal" userId="36db1fde-c46c-4680-a8fc-45c428844a5e" providerId="ADAL" clId="{4EC8C038-83E3-DD4E-AD4A-C210F3F58054}" dt="2019-07-03T12:34:43.578" v="4"/>
        <pc:sldMkLst>
          <pc:docMk/>
          <pc:sldMk cId="2991319253" sldId="544"/>
        </pc:sldMkLst>
      </pc:sldChg>
      <pc:sldChg chg="add">
        <pc:chgData name="Dean Faizal" userId="36db1fde-c46c-4680-a8fc-45c428844a5e" providerId="ADAL" clId="{4EC8C038-83E3-DD4E-AD4A-C210F3F58054}" dt="2019-07-03T12:34:43.578" v="4"/>
        <pc:sldMkLst>
          <pc:docMk/>
          <pc:sldMk cId="3589067103" sldId="545"/>
        </pc:sldMkLst>
      </pc:sldChg>
      <pc:sldChg chg="add">
        <pc:chgData name="Dean Faizal" userId="36db1fde-c46c-4680-a8fc-45c428844a5e" providerId="ADAL" clId="{4EC8C038-83E3-DD4E-AD4A-C210F3F58054}" dt="2019-07-03T12:34:43.578" v="4"/>
        <pc:sldMkLst>
          <pc:docMk/>
          <pc:sldMk cId="3590376960" sldId="546"/>
        </pc:sldMkLst>
      </pc:sldChg>
      <pc:sldChg chg="add">
        <pc:chgData name="Dean Faizal" userId="36db1fde-c46c-4680-a8fc-45c428844a5e" providerId="ADAL" clId="{4EC8C038-83E3-DD4E-AD4A-C210F3F58054}" dt="2019-07-03T12:34:43.578" v="4"/>
        <pc:sldMkLst>
          <pc:docMk/>
          <pc:sldMk cId="2852629648" sldId="547"/>
        </pc:sldMkLst>
      </pc:sldChg>
      <pc:sldChg chg="add del">
        <pc:chgData name="Dean Faizal" userId="36db1fde-c46c-4680-a8fc-45c428844a5e" providerId="ADAL" clId="{4EC8C038-83E3-DD4E-AD4A-C210F3F58054}" dt="2019-07-03T12:36:22.486" v="8"/>
        <pc:sldMkLst>
          <pc:docMk/>
          <pc:sldMk cId="692490575" sldId="548"/>
        </pc:sldMkLst>
      </pc:sldChg>
      <pc:sldChg chg="modSp add ord">
        <pc:chgData name="Dean Faizal" userId="36db1fde-c46c-4680-a8fc-45c428844a5e" providerId="ADAL" clId="{4EC8C038-83E3-DD4E-AD4A-C210F3F58054}" dt="2019-07-03T12:37:00.264" v="27" actId="20577"/>
        <pc:sldMkLst>
          <pc:docMk/>
          <pc:sldMk cId="3636653374" sldId="548"/>
        </pc:sldMkLst>
        <pc:spChg chg="mod">
          <ac:chgData name="Dean Faizal" userId="36db1fde-c46c-4680-a8fc-45c428844a5e" providerId="ADAL" clId="{4EC8C038-83E3-DD4E-AD4A-C210F3F58054}" dt="2019-07-03T12:37:00.264" v="27" actId="20577"/>
          <ac:spMkLst>
            <pc:docMk/>
            <pc:sldMk cId="3636653374" sldId="548"/>
            <ac:spMk id="2" creationId="{00000000-0000-0000-0000-000000000000}"/>
          </ac:spMkLst>
        </pc:spChg>
      </pc:sldChg>
      <pc:sldChg chg="add del">
        <pc:chgData name="Dean Faizal" userId="36db1fde-c46c-4680-a8fc-45c428844a5e" providerId="ADAL" clId="{4EC8C038-83E3-DD4E-AD4A-C210F3F58054}" dt="2019-07-03T12:36:22.486" v="8"/>
        <pc:sldMkLst>
          <pc:docMk/>
          <pc:sldMk cId="1036613208" sldId="549"/>
        </pc:sldMkLst>
      </pc:sldChg>
      <pc:sldChg chg="modSp add">
        <pc:chgData name="Dean Faizal" userId="36db1fde-c46c-4680-a8fc-45c428844a5e" providerId="ADAL" clId="{4EC8C038-83E3-DD4E-AD4A-C210F3F58054}" dt="2019-07-03T12:43:27.048" v="162"/>
        <pc:sldMkLst>
          <pc:docMk/>
          <pc:sldMk cId="3823913232" sldId="549"/>
        </pc:sldMkLst>
        <pc:spChg chg="mod">
          <ac:chgData name="Dean Faizal" userId="36db1fde-c46c-4680-a8fc-45c428844a5e" providerId="ADAL" clId="{4EC8C038-83E3-DD4E-AD4A-C210F3F58054}" dt="2019-07-03T12:43:27.048" v="162"/>
          <ac:spMkLst>
            <pc:docMk/>
            <pc:sldMk cId="3823913232" sldId="549"/>
            <ac:spMk id="3" creationId="{1E1BDD5D-A431-488D-8291-2B96A4C11BBB}"/>
          </ac:spMkLst>
        </pc:spChg>
      </pc:sldChg>
      <pc:sldChg chg="add del">
        <pc:chgData name="Dean Faizal" userId="36db1fde-c46c-4680-a8fc-45c428844a5e" providerId="ADAL" clId="{4EC8C038-83E3-DD4E-AD4A-C210F3F58054}" dt="2019-07-03T12:36:22.486" v="8"/>
        <pc:sldMkLst>
          <pc:docMk/>
          <pc:sldMk cId="2428470547" sldId="550"/>
        </pc:sldMkLst>
      </pc:sldChg>
      <pc:sldChg chg="modSp add">
        <pc:chgData name="Dean Faizal" userId="36db1fde-c46c-4680-a8fc-45c428844a5e" providerId="ADAL" clId="{4EC8C038-83E3-DD4E-AD4A-C210F3F58054}" dt="2019-07-03T12:53:44.722" v="903" actId="1037"/>
        <pc:sldMkLst>
          <pc:docMk/>
          <pc:sldMk cId="3835632629" sldId="550"/>
        </pc:sldMkLst>
        <pc:spChg chg="mod">
          <ac:chgData name="Dean Faizal" userId="36db1fde-c46c-4680-a8fc-45c428844a5e" providerId="ADAL" clId="{4EC8C038-83E3-DD4E-AD4A-C210F3F58054}" dt="2019-07-03T12:44:20.559" v="187" actId="20577"/>
          <ac:spMkLst>
            <pc:docMk/>
            <pc:sldMk cId="3835632629" sldId="550"/>
            <ac:spMk id="2" creationId="{00000000-0000-0000-0000-000000000000}"/>
          </ac:spMkLst>
        </pc:spChg>
        <pc:spChg chg="mod">
          <ac:chgData name="Dean Faizal" userId="36db1fde-c46c-4680-a8fc-45c428844a5e" providerId="ADAL" clId="{4EC8C038-83E3-DD4E-AD4A-C210F3F58054}" dt="2019-07-03T12:49:01.289" v="557" actId="20577"/>
          <ac:spMkLst>
            <pc:docMk/>
            <pc:sldMk cId="3835632629" sldId="550"/>
            <ac:spMk id="3" creationId="{00000000-0000-0000-0000-000000000000}"/>
          </ac:spMkLst>
        </pc:spChg>
        <pc:spChg chg="mod">
          <ac:chgData name="Dean Faizal" userId="36db1fde-c46c-4680-a8fc-45c428844a5e" providerId="ADAL" clId="{4EC8C038-83E3-DD4E-AD4A-C210F3F58054}" dt="2019-07-03T12:53:44.722" v="903" actId="1037"/>
          <ac:spMkLst>
            <pc:docMk/>
            <pc:sldMk cId="3835632629" sldId="550"/>
            <ac:spMk id="4" creationId="{00000000-0000-0000-0000-000000000000}"/>
          </ac:spMkLst>
        </pc:spChg>
        <pc:spChg chg="mod">
          <ac:chgData name="Dean Faizal" userId="36db1fde-c46c-4680-a8fc-45c428844a5e" providerId="ADAL" clId="{4EC8C038-83E3-DD4E-AD4A-C210F3F58054}" dt="2019-07-03T12:46:28.086" v="339" actId="20577"/>
          <ac:spMkLst>
            <pc:docMk/>
            <pc:sldMk cId="3835632629" sldId="550"/>
            <ac:spMk id="6" creationId="{00000000-0000-0000-0000-000000000000}"/>
          </ac:spMkLst>
        </pc:spChg>
        <pc:spChg chg="mod">
          <ac:chgData name="Dean Faizal" userId="36db1fde-c46c-4680-a8fc-45c428844a5e" providerId="ADAL" clId="{4EC8C038-83E3-DD4E-AD4A-C210F3F58054}" dt="2019-07-03T12:49:33.529" v="637" actId="20577"/>
          <ac:spMkLst>
            <pc:docMk/>
            <pc:sldMk cId="3835632629" sldId="550"/>
            <ac:spMk id="8" creationId="{00000000-0000-0000-0000-000000000000}"/>
          </ac:spMkLst>
        </pc:spChg>
      </pc:sldChg>
      <pc:sldChg chg="add del">
        <pc:chgData name="Dean Faizal" userId="36db1fde-c46c-4680-a8fc-45c428844a5e" providerId="ADAL" clId="{4EC8C038-83E3-DD4E-AD4A-C210F3F58054}" dt="2019-07-03T12:36:22.486" v="8"/>
        <pc:sldMkLst>
          <pc:docMk/>
          <pc:sldMk cId="2508033048" sldId="551"/>
        </pc:sldMkLst>
      </pc:sldChg>
      <pc:sldChg chg="add">
        <pc:chgData name="Dean Faizal" userId="36db1fde-c46c-4680-a8fc-45c428844a5e" providerId="ADAL" clId="{4EC8C038-83E3-DD4E-AD4A-C210F3F58054}" dt="2019-07-03T12:55:20.866" v="905"/>
        <pc:sldMkLst>
          <pc:docMk/>
          <pc:sldMk cId="2947307601" sldId="551"/>
        </pc:sldMkLst>
      </pc:sldChg>
      <pc:sldChg chg="add del">
        <pc:chgData name="Dean Faizal" userId="36db1fde-c46c-4680-a8fc-45c428844a5e" providerId="ADAL" clId="{4EC8C038-83E3-DD4E-AD4A-C210F3F58054}" dt="2019-07-03T12:36:22.486" v="8"/>
        <pc:sldMkLst>
          <pc:docMk/>
          <pc:sldMk cId="3584891251" sldId="552"/>
        </pc:sldMkLst>
      </pc:sldChg>
      <pc:sldChg chg="add del">
        <pc:chgData name="Dean Faizal" userId="36db1fde-c46c-4680-a8fc-45c428844a5e" providerId="ADAL" clId="{4EC8C038-83E3-DD4E-AD4A-C210F3F58054}" dt="2019-07-03T12:36:22.486" v="8"/>
        <pc:sldMkLst>
          <pc:docMk/>
          <pc:sldMk cId="2066047257" sldId="553"/>
        </pc:sldMkLst>
      </pc:sldChg>
      <pc:sldChg chg="add del">
        <pc:chgData name="Dean Faizal" userId="36db1fde-c46c-4680-a8fc-45c428844a5e" providerId="ADAL" clId="{4EC8C038-83E3-DD4E-AD4A-C210F3F58054}" dt="2019-07-03T12:36:22.486" v="8"/>
        <pc:sldMkLst>
          <pc:docMk/>
          <pc:sldMk cId="1736493427" sldId="554"/>
        </pc:sldMkLst>
      </pc:sldChg>
      <pc:sldChg chg="add del">
        <pc:chgData name="Dean Faizal" userId="36db1fde-c46c-4680-a8fc-45c428844a5e" providerId="ADAL" clId="{4EC8C038-83E3-DD4E-AD4A-C210F3F58054}" dt="2019-07-03T12:36:22.486" v="8"/>
        <pc:sldMkLst>
          <pc:docMk/>
          <pc:sldMk cId="2351283959" sldId="555"/>
        </pc:sldMkLst>
      </pc:sldChg>
      <pc:sldChg chg="add del">
        <pc:chgData name="Dean Faizal" userId="36db1fde-c46c-4680-a8fc-45c428844a5e" providerId="ADAL" clId="{4EC8C038-83E3-DD4E-AD4A-C210F3F58054}" dt="2019-07-03T12:36:22.486" v="8"/>
        <pc:sldMkLst>
          <pc:docMk/>
          <pc:sldMk cId="1987564675" sldId="556"/>
        </pc:sldMkLst>
      </pc:sldChg>
      <pc:sldChg chg="add del">
        <pc:chgData name="Dean Faizal" userId="36db1fde-c46c-4680-a8fc-45c428844a5e" providerId="ADAL" clId="{4EC8C038-83E3-DD4E-AD4A-C210F3F58054}" dt="2019-07-03T12:36:22.486" v="8"/>
        <pc:sldMkLst>
          <pc:docMk/>
          <pc:sldMk cId="2900029710" sldId="557"/>
        </pc:sldMkLst>
      </pc:sldChg>
      <pc:sldChg chg="add del">
        <pc:chgData name="Dean Faizal" userId="36db1fde-c46c-4680-a8fc-45c428844a5e" providerId="ADAL" clId="{4EC8C038-83E3-DD4E-AD4A-C210F3F58054}" dt="2019-07-03T12:36:22.486" v="8"/>
        <pc:sldMkLst>
          <pc:docMk/>
          <pc:sldMk cId="2667347558" sldId="558"/>
        </pc:sldMkLst>
      </pc:sldChg>
      <pc:sldChg chg="add del">
        <pc:chgData name="Dean Faizal" userId="36db1fde-c46c-4680-a8fc-45c428844a5e" providerId="ADAL" clId="{4EC8C038-83E3-DD4E-AD4A-C210F3F58054}" dt="2019-07-03T12:36:22.486" v="8"/>
        <pc:sldMkLst>
          <pc:docMk/>
          <pc:sldMk cId="4042778232" sldId="559"/>
        </pc:sldMkLst>
      </pc:sldChg>
      <pc:sldChg chg="add del">
        <pc:chgData name="Dean Faizal" userId="36db1fde-c46c-4680-a8fc-45c428844a5e" providerId="ADAL" clId="{4EC8C038-83E3-DD4E-AD4A-C210F3F58054}" dt="2019-07-03T12:36:22.486" v="8"/>
        <pc:sldMkLst>
          <pc:docMk/>
          <pc:sldMk cId="1010105173" sldId="560"/>
        </pc:sldMkLst>
      </pc:sldChg>
      <pc:sldChg chg="add del">
        <pc:chgData name="Dean Faizal" userId="36db1fde-c46c-4680-a8fc-45c428844a5e" providerId="ADAL" clId="{4EC8C038-83E3-DD4E-AD4A-C210F3F58054}" dt="2019-07-03T12:36:22.486" v="8"/>
        <pc:sldMkLst>
          <pc:docMk/>
          <pc:sldMk cId="699105806" sldId="561"/>
        </pc:sldMkLst>
      </pc:sldChg>
      <pc:sldChg chg="add del">
        <pc:chgData name="Dean Faizal" userId="36db1fde-c46c-4680-a8fc-45c428844a5e" providerId="ADAL" clId="{4EC8C038-83E3-DD4E-AD4A-C210F3F58054}" dt="2019-07-03T12:36:22.486" v="8"/>
        <pc:sldMkLst>
          <pc:docMk/>
          <pc:sldMk cId="3890119117" sldId="562"/>
        </pc:sldMkLst>
      </pc:sldChg>
      <pc:sldChg chg="add del">
        <pc:chgData name="Dean Faizal" userId="36db1fde-c46c-4680-a8fc-45c428844a5e" providerId="ADAL" clId="{4EC8C038-83E3-DD4E-AD4A-C210F3F58054}" dt="2019-07-03T12:36:22.486" v="8"/>
        <pc:sldMkLst>
          <pc:docMk/>
          <pc:sldMk cId="1723311455" sldId="563"/>
        </pc:sldMkLst>
      </pc:sldChg>
      <pc:sldChg chg="add del">
        <pc:chgData name="Dean Faizal" userId="36db1fde-c46c-4680-a8fc-45c428844a5e" providerId="ADAL" clId="{4EC8C038-83E3-DD4E-AD4A-C210F3F58054}" dt="2019-07-03T12:36:22.486" v="8"/>
        <pc:sldMkLst>
          <pc:docMk/>
          <pc:sldMk cId="2357467562" sldId="564"/>
        </pc:sldMkLst>
      </pc:sldChg>
      <pc:sldChg chg="add del">
        <pc:chgData name="Dean Faizal" userId="36db1fde-c46c-4680-a8fc-45c428844a5e" providerId="ADAL" clId="{4EC8C038-83E3-DD4E-AD4A-C210F3F58054}" dt="2019-07-03T12:36:22.486" v="8"/>
        <pc:sldMkLst>
          <pc:docMk/>
          <pc:sldMk cId="426168062" sldId="565"/>
        </pc:sldMkLst>
      </pc:sldChg>
    </pc:docChg>
  </pc:docChgLst>
  <pc:docChgLst>
    <pc:chgData name="Dean FAIZAL" userId="S::defaizal@microsoft.com::36db1fde-c46c-4680-a8fc-45c428844a5e" providerId="AD" clId="Web-{37A05CBF-0131-F193-B337-040F42BDD9A0}"/>
    <pc:docChg chg="addSld modSld modSection">
      <pc:chgData name="Dean FAIZAL" userId="S::defaizal@microsoft.com::36db1fde-c46c-4680-a8fc-45c428844a5e" providerId="AD" clId="Web-{37A05CBF-0131-F193-B337-040F42BDD9A0}" dt="2019-07-03T13:18:26.422" v="11" actId="20577"/>
      <pc:docMkLst>
        <pc:docMk/>
      </pc:docMkLst>
      <pc:sldChg chg="modSp">
        <pc:chgData name="Dean FAIZAL" userId="S::defaizal@microsoft.com::36db1fde-c46c-4680-a8fc-45c428844a5e" providerId="AD" clId="Web-{37A05CBF-0131-F193-B337-040F42BDD9A0}" dt="2019-07-03T13:18:04.781" v="4" actId="20577"/>
        <pc:sldMkLst>
          <pc:docMk/>
          <pc:sldMk cId="3823913232" sldId="549"/>
        </pc:sldMkLst>
        <pc:spChg chg="mod">
          <ac:chgData name="Dean FAIZAL" userId="S::defaizal@microsoft.com::36db1fde-c46c-4680-a8fc-45c428844a5e" providerId="AD" clId="Web-{37A05CBF-0131-F193-B337-040F42BDD9A0}" dt="2019-07-03T13:18:04.781" v="4" actId="20577"/>
          <ac:spMkLst>
            <pc:docMk/>
            <pc:sldMk cId="3823913232" sldId="549"/>
            <ac:spMk id="3" creationId="{1E1BDD5D-A431-488D-8291-2B96A4C11BBB}"/>
          </ac:spMkLst>
        </pc:spChg>
      </pc:sldChg>
      <pc:sldChg chg="modSp add replId">
        <pc:chgData name="Dean FAIZAL" userId="S::defaizal@microsoft.com::36db1fde-c46c-4680-a8fc-45c428844a5e" providerId="AD" clId="Web-{37A05CBF-0131-F193-B337-040F42BDD9A0}" dt="2019-07-03T13:18:18.406" v="8" actId="20577"/>
        <pc:sldMkLst>
          <pc:docMk/>
          <pc:sldMk cId="3688478975" sldId="552"/>
        </pc:sldMkLst>
        <pc:spChg chg="mod">
          <ac:chgData name="Dean FAIZAL" userId="S::defaizal@microsoft.com::36db1fde-c46c-4680-a8fc-45c428844a5e" providerId="AD" clId="Web-{37A05CBF-0131-F193-B337-040F42BDD9A0}" dt="2019-07-03T13:18:18.406" v="8" actId="20577"/>
          <ac:spMkLst>
            <pc:docMk/>
            <pc:sldMk cId="3688478975" sldId="552"/>
            <ac:spMk id="3" creationId="{1E1BDD5D-A431-488D-8291-2B96A4C11BBB}"/>
          </ac:spMkLst>
        </pc:spChg>
      </pc:sldChg>
    </pc:docChg>
  </pc:docChgLst>
  <pc:docChgLst>
    <pc:chgData name="Dean FAIZAL" userId="S::defaizal@microsoft.com::36db1fde-c46c-4680-a8fc-45c428844a5e" providerId="AD" clId="Web-{D04E3F22-18B8-A750-07C8-7ABC4F219C10}"/>
    <pc:docChg chg="modSld">
      <pc:chgData name="Dean FAIZAL" userId="S::defaizal@microsoft.com::36db1fde-c46c-4680-a8fc-45c428844a5e" providerId="AD" clId="Web-{D04E3F22-18B8-A750-07C8-7ABC4F219C10}" dt="2019-07-03T14:44:56.022" v="79" actId="1076"/>
      <pc:docMkLst>
        <pc:docMk/>
      </pc:docMkLst>
      <pc:sldChg chg="modSp">
        <pc:chgData name="Dean FAIZAL" userId="S::defaizal@microsoft.com::36db1fde-c46c-4680-a8fc-45c428844a5e" providerId="AD" clId="Web-{D04E3F22-18B8-A750-07C8-7ABC4F219C10}" dt="2019-07-03T14:44:56.022" v="79" actId="1076"/>
        <pc:sldMkLst>
          <pc:docMk/>
          <pc:sldMk cId="3688478975" sldId="552"/>
        </pc:sldMkLst>
        <pc:spChg chg="mod">
          <ac:chgData name="Dean FAIZAL" userId="S::defaizal@microsoft.com::36db1fde-c46c-4680-a8fc-45c428844a5e" providerId="AD" clId="Web-{D04E3F22-18B8-A750-07C8-7ABC4F219C10}" dt="2019-07-03T14:44:56.022" v="79" actId="1076"/>
          <ac:spMkLst>
            <pc:docMk/>
            <pc:sldMk cId="3688478975" sldId="552"/>
            <ac:spMk id="3" creationId="{1E1BDD5D-A431-488D-8291-2B96A4C11BBB}"/>
          </ac:spMkLst>
        </pc:spChg>
      </pc:sldChg>
    </pc:docChg>
  </pc:docChgLst>
  <pc:docChgLst>
    <pc:chgData name="Ethan Dennis" userId="f801f6f8-b358-4ec0-94d1-c20fb607fa4f" providerId="ADAL" clId="{4328029D-5693-D74C-A36E-1331DFEE41E7}"/>
  </pc:docChgLst>
  <pc:docChgLst>
    <pc:chgData name="Dean FAIZAL" userId="S::defaizal@microsoft.com::36db1fde-c46c-4680-a8fc-45c428844a5e" providerId="AD" clId="Web-{3F724BB1-3B0A-418E-8E97-5090F18DABDF}"/>
    <pc:docChg chg="addSld modSection">
      <pc:chgData name="Dean FAIZAL" userId="S::defaizal@microsoft.com::36db1fde-c46c-4680-a8fc-45c428844a5e" providerId="AD" clId="Web-{3F724BB1-3B0A-418E-8E97-5090F18DABDF}" dt="2019-07-03T12:32:41.279" v="0"/>
      <pc:docMkLst>
        <pc:docMk/>
      </pc:docMkLst>
      <pc:sldChg chg="new">
        <pc:chgData name="Dean FAIZAL" userId="S::defaizal@microsoft.com::36db1fde-c46c-4680-a8fc-45c428844a5e" providerId="AD" clId="Web-{3F724BB1-3B0A-418E-8E97-5090F18DABDF}" dt="2019-07-03T12:32:41.279" v="0"/>
        <pc:sldMkLst>
          <pc:docMk/>
          <pc:sldMk cId="1488557193" sldId="53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3" dt="2017-12-10T16:31:45.373" idx="190">
    <p:pos x="10" y="10"/>
    <p:text>Slack hint:
&lt;ListView    x:Name="WeatherList"&gt;    &lt;ListView.ItemsSource&gt;        &lt;x:Array Type="{x:Type x:String}"&gt;            &lt;x:String&gt;Current Location&lt;/x:String&gt;            &lt;x:String&gt;Bellevue&lt;/x:String&gt;            &lt;x:String&gt;San Francisco&lt;/x:String&gt;            &lt;x:String&gt;London&lt;/x:String&gt;        &lt;/x:Array&gt;    &lt;/ListView.ItemsSource&gt;&lt;/ListView&gt;</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3" dt="2017-12-10T16:32:15.377" idx="191">
    <p:pos x="10" y="10"/>
    <p:text>Slack hint:
This is an example of bindings done in code.
DescriptionLabel.SetBinding(Label.TextProperty, nameof(ViewModel.Description));</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3" dt="2018-01-25T13:40:56.536" idx="194">
    <p:pos x="10" y="10"/>
    <p:text>Slack hint: https://blog.xamarin.com/native-forms-polished-shiny-xamarin-forms-2-5-0/</p:text>
    <p:extLst>
      <p:ext uri="{C676402C-5697-4E1C-873F-D02D1690AC5C}">
        <p15:threadingInfo xmlns:p15="http://schemas.microsoft.com/office/powerpoint/2012/main" timeZoneBias="480"/>
      </p:ext>
    </p:extLst>
  </p:cm>
  <p:cm authorId="13" dt="2018-01-25T14:30:32.812" idx="195">
    <p:pos x="106" y="106"/>
    <p:text>Slack hint: you should add an event to the Forms Content page</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8/8/19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xamarin/xamarin-forms/internals/fast-render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xamarin.com/guides/xamarin-forms/creating-mobile-apps-xamarin-forms/summaries/chapter1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9852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14</a:t>
            </a:fld>
            <a:endParaRPr lang="en-US"/>
          </a:p>
        </p:txBody>
      </p:sp>
    </p:spTree>
    <p:extLst>
      <p:ext uri="{BB962C8B-B14F-4D97-AF65-F5344CB8AC3E}">
        <p14:creationId xmlns:p14="http://schemas.microsoft.com/office/powerpoint/2010/main" val="968153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406847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17</a:t>
            </a:fld>
            <a:endParaRPr lang="en-US"/>
          </a:p>
        </p:txBody>
      </p:sp>
    </p:spTree>
    <p:extLst>
      <p:ext uri="{BB962C8B-B14F-4D97-AF65-F5344CB8AC3E}">
        <p14:creationId xmlns:p14="http://schemas.microsoft.com/office/powerpoint/2010/main" val="205313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18</a:t>
            </a:fld>
            <a:endParaRPr lang="en-US"/>
          </a:p>
        </p:txBody>
      </p:sp>
    </p:spTree>
    <p:extLst>
      <p:ext uri="{BB962C8B-B14F-4D97-AF65-F5344CB8AC3E}">
        <p14:creationId xmlns:p14="http://schemas.microsoft.com/office/powerpoint/2010/main" val="137887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2678824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406137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most of the original control renderers on Android are composed of two views:</a:t>
            </a:r>
          </a:p>
          <a:p>
            <a:pPr marL="285750" indent="-285750">
              <a:buFont typeface="Arial"/>
              <a:buChar char="•"/>
            </a:pPr>
            <a:r>
              <a:rPr lang="en-US"/>
              <a:t>A native control, such as a Button or </a:t>
            </a:r>
            <a:r>
              <a:rPr lang="en-US" err="1"/>
              <a:t>TextView</a:t>
            </a:r>
            <a:r>
              <a:rPr lang="en-US"/>
              <a:t>.</a:t>
            </a:r>
            <a:endParaRPr lang="en-US">
              <a:cs typeface="Calibri"/>
            </a:endParaRPr>
          </a:p>
          <a:p>
            <a:pPr marL="285750" indent="-285750">
              <a:buFont typeface="Arial"/>
              <a:buChar char="•"/>
            </a:pPr>
            <a:r>
              <a:rPr lang="en-US"/>
              <a:t>A container </a:t>
            </a:r>
            <a:r>
              <a:rPr lang="en-US" err="1"/>
              <a:t>ViewGroup</a:t>
            </a:r>
            <a:r>
              <a:rPr lang="en-US"/>
              <a:t> that handles some of the layout work, gesture handling, and other tasks.</a:t>
            </a:r>
            <a:endParaRPr lang="en-US">
              <a:cs typeface="Calibri"/>
            </a:endParaRPr>
          </a:p>
          <a:p>
            <a:r>
              <a:rPr lang="en-US"/>
              <a:t>However, this approach has a performance implication in that two views are created for each logical control, which results in a more complex visual tree that requires more memory, and more processing to render on screen.</a:t>
            </a:r>
            <a:endParaRPr lang="en-US">
              <a:cs typeface="Calibri"/>
            </a:endParaRPr>
          </a:p>
          <a:p>
            <a:r>
              <a:rPr lang="en-US"/>
              <a:t>Fast renderers reduce the inflation and rendering costs of a </a:t>
            </a:r>
            <a:r>
              <a:rPr lang="en-US" err="1"/>
              <a:t>Xamarin.Forms</a:t>
            </a:r>
            <a:r>
              <a:rPr lang="en-US"/>
              <a:t> control into a single view. Therefore, instead of creating two views and adding them to the view tree, only one is created. This improves performance by creating fewer objects, which in turn means a less complex view tree, and less memory use (which also results in fewer garbage collection pauses).</a:t>
            </a:r>
            <a:endParaRPr lang="en-US">
              <a:cs typeface="Calibri"/>
            </a:endParaRPr>
          </a:p>
          <a:p>
            <a:endParaRPr lang="en-US">
              <a:cs typeface="Calibri"/>
            </a:endParaRPr>
          </a:p>
          <a:p>
            <a:r>
              <a:rPr lang="en-US">
                <a:hlinkClick r:id="rId3"/>
              </a:rPr>
              <a:t>https://docs.microsoft.com/en-us/xamarin/xamarin-forms/internals/fast-renderers</a:t>
            </a:r>
            <a:endParaRPr lang="en-US"/>
          </a:p>
          <a:p>
            <a:endParaRPr lang="en-US"/>
          </a:p>
        </p:txBody>
      </p:sp>
      <p:sp>
        <p:nvSpPr>
          <p:cNvPr id="4" name="Slide Number Placeholder 3"/>
          <p:cNvSpPr>
            <a:spLocks noGrp="1"/>
          </p:cNvSpPr>
          <p:nvPr>
            <p:ph type="sldNum" sz="quarter" idx="5"/>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19413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22</a:t>
            </a:fld>
            <a:endParaRPr lang="en-US"/>
          </a:p>
        </p:txBody>
      </p:sp>
    </p:spTree>
    <p:extLst>
      <p:ext uri="{BB962C8B-B14F-4D97-AF65-F5344CB8AC3E}">
        <p14:creationId xmlns:p14="http://schemas.microsoft.com/office/powerpoint/2010/main" val="393307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296099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26</a:t>
            </a:fld>
            <a:endParaRPr lang="en-US"/>
          </a:p>
        </p:txBody>
      </p:sp>
    </p:spTree>
    <p:extLst>
      <p:ext uri="{BB962C8B-B14F-4D97-AF65-F5344CB8AC3E}">
        <p14:creationId xmlns:p14="http://schemas.microsoft.com/office/powerpoint/2010/main" val="125921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Xamarin.Forms essentials</a:t>
            </a:r>
          </a:p>
          <a:p>
            <a:pPr marL="171450" indent="-171450">
              <a:buFont typeface="Arial" panose="020B0604020202020204" pitchFamily="34" charset="0"/>
              <a:buChar char="•"/>
            </a:pPr>
            <a:r>
              <a:rPr lang="en-US"/>
              <a:t>Pages</a:t>
            </a:r>
          </a:p>
          <a:p>
            <a:pPr marL="171450" indent="-171450">
              <a:buFont typeface="Arial" panose="020B0604020202020204" pitchFamily="34" charset="0"/>
              <a:buChar char="•"/>
            </a:pPr>
            <a:r>
              <a:rPr lang="en-US"/>
              <a:t>Layouts</a:t>
            </a:r>
          </a:p>
          <a:p>
            <a:pPr marL="171450" indent="-171450">
              <a:buFont typeface="Arial" panose="020B0604020202020204" pitchFamily="34" charset="0"/>
              <a:buChar char="•"/>
            </a:pPr>
            <a:r>
              <a:rPr lang="en-US"/>
              <a:t>Controls</a:t>
            </a:r>
          </a:p>
          <a:p>
            <a:pPr marL="171450" indent="-171450">
              <a:buFont typeface="Arial" panose="020B0604020202020204" pitchFamily="34" charset="0"/>
              <a:buChar char="•"/>
            </a:pPr>
            <a:r>
              <a:rPr lang="en-US" err="1"/>
              <a:t>DataPages</a:t>
            </a:r>
            <a:endParaRPr lang="en-US"/>
          </a:p>
          <a:p>
            <a:pPr marL="171450" indent="-171450">
              <a:buFont typeface="Arial" panose="020B0604020202020204" pitchFamily="34" charset="0"/>
              <a:buChar char="•"/>
            </a:pPr>
            <a:r>
              <a:rPr lang="en-US" err="1"/>
              <a:t>ListViews</a:t>
            </a:r>
            <a:endParaRPr lang="en-US"/>
          </a:p>
          <a:p>
            <a:pPr marL="171450" indent="-171450">
              <a:buFont typeface="Arial" panose="020B0604020202020204" pitchFamily="34" charset="0"/>
              <a:buChar char="•"/>
            </a:pPr>
            <a:r>
              <a:rPr lang="en-US" err="1"/>
              <a:t>DataTemplateSelectors</a:t>
            </a:r>
            <a:endParaRPr lang="en-US"/>
          </a:p>
          <a:p>
            <a:pPr marL="171450" indent="-171450">
              <a:buFont typeface="Arial" panose="020B0604020202020204" pitchFamily="34" charset="0"/>
              <a:buChar char="•"/>
            </a:pPr>
            <a:endParaRPr lang="en-US"/>
          </a:p>
          <a:p>
            <a:r>
              <a:rPr lang="en-US" b="1"/>
              <a:t>Architecture and plumbing</a:t>
            </a:r>
          </a:p>
          <a:p>
            <a:pPr marL="171450" indent="-171450">
              <a:buFont typeface="Arial" panose="020B0604020202020204" pitchFamily="34" charset="0"/>
              <a:buChar char="•"/>
            </a:pPr>
            <a:r>
              <a:rPr lang="en-US"/>
              <a:t>Commands</a:t>
            </a:r>
          </a:p>
          <a:p>
            <a:pPr marL="171450" indent="-171450">
              <a:buFont typeface="Arial" panose="020B0604020202020204" pitchFamily="34" charset="0"/>
              <a:buChar char="•"/>
            </a:pPr>
            <a:r>
              <a:rPr lang="en-US"/>
              <a:t>Two-way data binding</a:t>
            </a:r>
          </a:p>
          <a:p>
            <a:pPr marL="171450" indent="-171450">
              <a:buFont typeface="Arial" panose="020B0604020202020204" pitchFamily="34" charset="0"/>
              <a:buChar char="•"/>
            </a:pPr>
            <a:r>
              <a:rPr lang="en-US"/>
              <a:t>Navigation</a:t>
            </a:r>
          </a:p>
          <a:p>
            <a:pPr marL="171450" indent="-171450">
              <a:buFont typeface="Arial" panose="020B0604020202020204" pitchFamily="34" charset="0"/>
              <a:buChar char="•"/>
            </a:pPr>
            <a:r>
              <a:rPr lang="en-US" err="1"/>
              <a:t>DependencyService</a:t>
            </a:r>
            <a:endParaRPr lang="en-US"/>
          </a:p>
          <a:p>
            <a:pPr marL="171450" indent="-171450">
              <a:buFont typeface="Arial" panose="020B0604020202020204" pitchFamily="34" charset="0"/>
              <a:buChar char="•"/>
            </a:pPr>
            <a:r>
              <a:rPr lang="en-US" err="1"/>
              <a:t>MessagingCenter</a:t>
            </a:r>
            <a:endParaRPr lang="en-US"/>
          </a:p>
          <a:p>
            <a:pPr marL="171450" indent="-171450">
              <a:buFont typeface="Arial" panose="020B0604020202020204" pitchFamily="34" charset="0"/>
              <a:buChar char="•"/>
            </a:pPr>
            <a:r>
              <a:rPr lang="en-US"/>
              <a:t>MVVM</a:t>
            </a:r>
          </a:p>
          <a:p>
            <a:endParaRPr lang="en-US"/>
          </a:p>
          <a:p>
            <a:r>
              <a:rPr lang="en-US" b="1"/>
              <a:t>Customization</a:t>
            </a:r>
          </a:p>
          <a:p>
            <a:pPr marL="171450" indent="-171450">
              <a:buFont typeface="Arial" panose="020B0604020202020204" pitchFamily="34" charset="0"/>
              <a:buChar char="•"/>
            </a:pPr>
            <a:r>
              <a:rPr lang="en-US" b="0" err="1"/>
              <a:t>OnPlatform</a:t>
            </a:r>
            <a:endParaRPr lang="en-US" b="0"/>
          </a:p>
          <a:p>
            <a:pPr marL="171450" indent="-171450">
              <a:buFont typeface="Arial" panose="020B0604020202020204" pitchFamily="34" charset="0"/>
              <a:buChar char="•"/>
            </a:pPr>
            <a:r>
              <a:rPr lang="en-US" b="0"/>
              <a:t>Effects</a:t>
            </a:r>
          </a:p>
          <a:p>
            <a:pPr marL="171450" indent="-171450">
              <a:buFont typeface="Arial" panose="020B0604020202020204" pitchFamily="34" charset="0"/>
              <a:buChar char="•"/>
            </a:pPr>
            <a:r>
              <a:rPr lang="en-US" b="0"/>
              <a:t>Behaviors</a:t>
            </a:r>
          </a:p>
          <a:p>
            <a:pPr marL="171450" indent="-171450">
              <a:buFont typeface="Arial" panose="020B0604020202020204" pitchFamily="34" charset="0"/>
              <a:buChar char="•"/>
            </a:pPr>
            <a:r>
              <a:rPr lang="en-US" b="0"/>
              <a:t>Custom renderers</a:t>
            </a:r>
          </a:p>
          <a:p>
            <a:pPr marL="171450" indent="-171450">
              <a:buFont typeface="Arial" panose="020B0604020202020204" pitchFamily="34" charset="0"/>
              <a:buChar char="•"/>
            </a:pPr>
            <a:r>
              <a:rPr lang="en-US" b="0"/>
              <a:t>Platform specifics</a:t>
            </a:r>
          </a:p>
          <a:p>
            <a:pPr marL="171450" indent="-171450">
              <a:buFont typeface="Arial" panose="020B0604020202020204" pitchFamily="34" charset="0"/>
              <a:buChar char="•"/>
            </a:pPr>
            <a:r>
              <a:rPr lang="en-US" b="0"/>
              <a:t>Native embedding</a:t>
            </a:r>
          </a:p>
          <a:p>
            <a:pPr marL="171450" indent="-171450">
              <a:buFont typeface="Arial" panose="020B0604020202020204" pitchFamily="34" charset="0"/>
              <a:buChar char="•"/>
            </a:pPr>
            <a:r>
              <a:rPr lang="en-US" b="0"/>
              <a:t>Native view declarations and bindings</a:t>
            </a:r>
          </a:p>
          <a:p>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3314870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573409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417501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30</a:t>
            </a:fld>
            <a:endParaRPr lang="en-US"/>
          </a:p>
        </p:txBody>
      </p:sp>
    </p:spTree>
    <p:extLst>
      <p:ext uri="{BB962C8B-B14F-4D97-AF65-F5344CB8AC3E}">
        <p14:creationId xmlns:p14="http://schemas.microsoft.com/office/powerpoint/2010/main" val="427536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116971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MVVM</a:t>
            </a:r>
            <a:r>
              <a:rPr lang="en-US" sz="1200" kern="1200">
                <a:solidFill>
                  <a:schemeClr val="tx1"/>
                </a:solidFill>
                <a:latin typeface="+mn-lt"/>
                <a:ea typeface="+mn-ea"/>
                <a:cs typeface="+mn-cs"/>
              </a:rPr>
              <a:t>- The MVVM pattern lends itself naturally to </a:t>
            </a:r>
            <a:r>
              <a:rPr lang="en-US" sz="1200" kern="1200" err="1">
                <a:solidFill>
                  <a:schemeClr val="tx1"/>
                </a:solidFill>
                <a:latin typeface="+mn-lt"/>
                <a:ea typeface="+mn-ea"/>
                <a:cs typeface="+mn-cs"/>
              </a:rPr>
              <a:t>Xamarin.Forms</a:t>
            </a:r>
            <a:r>
              <a:rPr lang="en-US" sz="1200" kern="1200">
                <a:solidFill>
                  <a:schemeClr val="tx1"/>
                </a:solidFill>
                <a:latin typeface="+mn-lt"/>
                <a:ea typeface="+mn-ea"/>
                <a:cs typeface="+mn-cs"/>
              </a:rPr>
              <a:t>. This is because the MVVM pattern leverages some of the specific capabilities of</a:t>
            </a:r>
            <a:r>
              <a:rPr lang="en-US" sz="1200" kern="1200" baseline="0">
                <a:solidFill>
                  <a:schemeClr val="tx1"/>
                </a:solidFill>
                <a:latin typeface="+mn-lt"/>
                <a:ea typeface="+mn-ea"/>
                <a:cs typeface="+mn-cs"/>
              </a:rPr>
              <a:t> the platform</a:t>
            </a:r>
            <a:r>
              <a:rPr lang="en-US" sz="1200" kern="1200">
                <a:solidFill>
                  <a:schemeClr val="tx1"/>
                </a:solidFill>
                <a:latin typeface="+mn-lt"/>
                <a:ea typeface="+mn-ea"/>
                <a:cs typeface="+mn-cs"/>
              </a:rPr>
              <a:t>, such as data binding, commands, and behaviors.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MVVM is similar to many other patterns that separate the responsibility for the appearance and layout of the UI from the responsibility for the presentation logic; for example, if you're familiar with the Model-View-Controller (MVC) pattern, you'll find that MVVM has many similar concepts</a:t>
            </a:r>
            <a:r>
              <a:rPr lang="en-US" sz="1200" kern="120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a:solidFill>
                  <a:schemeClr val="tx1"/>
                </a:solidFill>
              </a:rPr>
              <a:t>Minimal</a:t>
            </a:r>
            <a:r>
              <a:rPr lang="en-US" sz="1200" b="0" i="1" kern="1200" baseline="0">
                <a:solidFill>
                  <a:schemeClr val="tx1"/>
                </a:solidFill>
              </a:rPr>
              <a:t> code in code behind.</a:t>
            </a:r>
            <a:r>
              <a:rPr lang="en-US" sz="1200" b="1" i="1" kern="1200">
                <a:solidFill>
                  <a:schemeClr val="tx1"/>
                </a:solidFill>
              </a:rPr>
              <a:t> </a:t>
            </a:r>
            <a:r>
              <a:rPr lang="en-US" sz="1200" b="0" i="1" kern="1200">
                <a:solidFill>
                  <a:schemeClr val="tx1"/>
                </a:solidFill>
              </a:rPr>
              <a:t>Either defined in view logic in </a:t>
            </a:r>
            <a:r>
              <a:rPr lang="en-US" sz="1200" b="0" i="1" kern="1200" err="1">
                <a:solidFill>
                  <a:schemeClr val="tx1"/>
                </a:solidFill>
              </a:rPr>
              <a:t>MarkUp</a:t>
            </a:r>
            <a:r>
              <a:rPr lang="en-US" sz="1200" b="0" i="1" kern="1200">
                <a:solidFill>
                  <a:schemeClr val="tx1"/>
                </a:solidFill>
              </a:rPr>
              <a:t> or using converters or</a:t>
            </a:r>
            <a:r>
              <a:rPr lang="en-US" sz="1200" b="0" i="1" kern="1200" baseline="0">
                <a:solidFill>
                  <a:schemeClr val="tx1"/>
                </a:solidFill>
              </a:rPr>
              <a:t> </a:t>
            </a:r>
            <a:r>
              <a:rPr lang="en-US" sz="1200" b="0" i="1" kern="1200" baseline="0" err="1">
                <a:solidFill>
                  <a:schemeClr val="tx1"/>
                </a:solidFill>
              </a:rPr>
              <a:t>behaviours</a:t>
            </a:r>
            <a:r>
              <a:rPr lang="en-US" sz="1200" b="0" kern="1200">
                <a:solidFill>
                  <a:schemeClr val="tx1"/>
                </a:solidFill>
              </a:rPr>
              <a:t>.</a:t>
            </a:r>
            <a:endParaRPr lang="en-US" b="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13901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hlinkClick r:id="rId3"/>
              </a:rPr>
              <a:t>https://developer.xamarin.com/guides/xamarin-forms/creating-mobile-apps-xamarin-forms/summaries/chapter18/</a:t>
            </a:r>
            <a:r>
              <a:rPr lang="en-US"/>
              <a:t> </a:t>
            </a:r>
          </a:p>
          <a:p>
            <a:endParaRPr lang="en-US"/>
          </a:p>
          <a:p>
            <a:r>
              <a:rPr lang="en-US"/>
              <a:t>https://</a:t>
            </a:r>
            <a:r>
              <a:rPr lang="en-US" err="1"/>
              <a:t>msdn.microsoft.com</a:t>
            </a:r>
            <a:r>
              <a:rPr lang="en-US"/>
              <a:t>/</a:t>
            </a:r>
            <a:r>
              <a:rPr lang="en-US" err="1"/>
              <a:t>en</a:t>
            </a:r>
            <a:r>
              <a:rPr lang="en-US"/>
              <a:t>-us/library/</a:t>
            </a:r>
            <a:r>
              <a:rPr lang="en-US" err="1"/>
              <a:t>system.windows.input.icommand</a:t>
            </a:r>
            <a:r>
              <a:rPr lang="en-US"/>
              <a:t>(v=vs.110).</a:t>
            </a:r>
            <a:r>
              <a:rPr lang="en-US" err="1"/>
              <a:t>aspx</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27017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3181647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36</a:t>
            </a:fld>
            <a:endParaRPr lang="en-US"/>
          </a:p>
        </p:txBody>
      </p:sp>
    </p:spTree>
    <p:extLst>
      <p:ext uri="{BB962C8B-B14F-4D97-AF65-F5344CB8AC3E}">
        <p14:creationId xmlns:p14="http://schemas.microsoft.com/office/powerpoint/2010/main" val="240228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59348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38</a:t>
            </a:fld>
            <a:endParaRPr lang="en-US"/>
          </a:p>
        </p:txBody>
      </p:sp>
    </p:spTree>
    <p:extLst>
      <p:ext uri="{BB962C8B-B14F-4D97-AF65-F5344CB8AC3E}">
        <p14:creationId xmlns:p14="http://schemas.microsoft.com/office/powerpoint/2010/main" val="427607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a:t>
            </a:fld>
            <a:endParaRPr lang="en-US"/>
          </a:p>
        </p:txBody>
      </p:sp>
    </p:spTree>
    <p:extLst>
      <p:ext uri="{BB962C8B-B14F-4D97-AF65-F5344CB8AC3E}">
        <p14:creationId xmlns:p14="http://schemas.microsoft.com/office/powerpoint/2010/main" val="1230758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a:t>
            </a:r>
            <a:r>
              <a:rPr lang="en-US" sz="1050" b="1" err="1">
                <a:solidFill>
                  <a:schemeClr val="tx1">
                    <a:lumMod val="50000"/>
                    <a:lumOff val="50000"/>
                  </a:schemeClr>
                </a:solidFill>
                <a:latin typeface="Courier"/>
                <a:cs typeface="+mn-cs"/>
              </a:rPr>
              <a:t>MessagingCenter</a:t>
            </a:r>
            <a:r>
              <a:rPr lang="en-US"/>
              <a:t> is a static class with </a:t>
            </a:r>
            <a:r>
              <a:rPr lang="en-US" sz="1050" b="1">
                <a:solidFill>
                  <a:schemeClr val="tx1">
                    <a:lumMod val="50000"/>
                    <a:lumOff val="50000"/>
                  </a:schemeClr>
                </a:solidFill>
                <a:latin typeface="Courier"/>
                <a:cs typeface="+mn-cs"/>
              </a:rPr>
              <a:t>Subscribe</a:t>
            </a:r>
            <a:r>
              <a:rPr lang="en-US"/>
              <a:t> and </a:t>
            </a:r>
            <a:r>
              <a:rPr lang="en-US" sz="1050" b="1">
                <a:solidFill>
                  <a:schemeClr val="tx1">
                    <a:lumMod val="50000"/>
                    <a:lumOff val="50000"/>
                  </a:schemeClr>
                </a:solidFill>
                <a:latin typeface="Courier"/>
                <a:cs typeface="+mn-cs"/>
              </a:rPr>
              <a:t>Send</a:t>
            </a:r>
            <a:r>
              <a:rPr lang="en-US"/>
              <a:t> methods that are used throughout the solution.</a:t>
            </a:r>
          </a:p>
          <a:p>
            <a:r>
              <a:rPr lang="en-US"/>
              <a:t>Messages have a string </a:t>
            </a:r>
            <a:r>
              <a:rPr lang="en-US" sz="1800" b="1">
                <a:solidFill>
                  <a:schemeClr val="tx1">
                    <a:lumMod val="50000"/>
                    <a:lumOff val="50000"/>
                  </a:schemeClr>
                </a:solidFill>
                <a:latin typeface="Courier"/>
                <a:cs typeface="+mn-cs"/>
              </a:rPr>
              <a:t>message</a:t>
            </a:r>
            <a:r>
              <a:rPr lang="en-US"/>
              <a:t> parameter that is used to address messages. The </a:t>
            </a:r>
            <a:r>
              <a:rPr lang="en-US" sz="1800" b="1">
                <a:solidFill>
                  <a:schemeClr val="tx1">
                    <a:lumMod val="50000"/>
                    <a:lumOff val="50000"/>
                  </a:schemeClr>
                </a:solidFill>
                <a:latin typeface="Courier"/>
                <a:cs typeface="+mn-cs"/>
              </a:rPr>
              <a:t>Subscribe</a:t>
            </a:r>
            <a:r>
              <a:rPr lang="en-US"/>
              <a:t> and </a:t>
            </a:r>
            <a:r>
              <a:rPr lang="en-US" sz="1800" b="1">
                <a:solidFill>
                  <a:schemeClr val="tx1">
                    <a:lumMod val="50000"/>
                    <a:lumOff val="50000"/>
                  </a:schemeClr>
                </a:solidFill>
                <a:latin typeface="Courier"/>
                <a:cs typeface="+mn-cs"/>
              </a:rPr>
              <a:t>Send</a:t>
            </a:r>
            <a:r>
              <a:rPr lang="en-US"/>
              <a:t> methods use generic parameters to further control how messages are delivered. </a:t>
            </a:r>
          </a:p>
          <a:p>
            <a:pPr lvl="1"/>
            <a:r>
              <a:rPr lang="en-US"/>
              <a:t>Two messages with the same message text but different generic type arguments will not be delivered to the same subscriber.</a:t>
            </a:r>
          </a:p>
          <a:p>
            <a:r>
              <a:rPr lang="en-US"/>
              <a:t>Messages may be sent as a result of user-interaction (a button click), a system event (controls changing state) or some other incident (an asynchronous download completing). Subscribers might be listening in order to change the appearance of the user interface, save data, or trigger some other operation.</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39</a:t>
            </a:fld>
            <a:endParaRPr lang="en-US"/>
          </a:p>
        </p:txBody>
      </p:sp>
    </p:spTree>
    <p:extLst>
      <p:ext uri="{BB962C8B-B14F-4D97-AF65-F5344CB8AC3E}">
        <p14:creationId xmlns:p14="http://schemas.microsoft.com/office/powerpoint/2010/main" val="153687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40</a:t>
            </a:fld>
            <a:endParaRPr lang="en-US"/>
          </a:p>
        </p:txBody>
      </p:sp>
    </p:spTree>
    <p:extLst>
      <p:ext uri="{BB962C8B-B14F-4D97-AF65-F5344CB8AC3E}">
        <p14:creationId xmlns:p14="http://schemas.microsoft.com/office/powerpoint/2010/main" val="265357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41</a:t>
            </a:fld>
            <a:endParaRPr lang="en-US"/>
          </a:p>
        </p:txBody>
      </p:sp>
    </p:spTree>
    <p:extLst>
      <p:ext uri="{BB962C8B-B14F-4D97-AF65-F5344CB8AC3E}">
        <p14:creationId xmlns:p14="http://schemas.microsoft.com/office/powerpoint/2010/main" val="118173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42</a:t>
            </a:fld>
            <a:endParaRPr lang="en-US"/>
          </a:p>
        </p:txBody>
      </p:sp>
    </p:spTree>
    <p:extLst>
      <p:ext uri="{BB962C8B-B14F-4D97-AF65-F5344CB8AC3E}">
        <p14:creationId xmlns:p14="http://schemas.microsoft.com/office/powerpoint/2010/main" val="264733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Xamarin.Forms ListView</a:t>
            </a:r>
            <a:r>
              <a:rPr lang="en-US" baseline="0"/>
              <a:t> include some built in cell types that can be used for displaying text and images in a variety of typical layouts.</a:t>
            </a:r>
          </a:p>
          <a:p>
            <a:endParaRPr lang="en-US" baseline="0"/>
          </a:p>
          <a:p>
            <a:r>
              <a:rPr lang="en-US" baseline="0"/>
              <a:t>When you need a cell layout that is not included, it is very easy to create a custom cell using </a:t>
            </a:r>
            <a:r>
              <a:rPr lang="en-US" baseline="0" err="1"/>
              <a:t>DataTemplates</a:t>
            </a:r>
            <a:r>
              <a:rPr lang="en-US" baseline="0"/>
              <a:t>.</a:t>
            </a:r>
          </a:p>
          <a:p>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43</a:t>
            </a:fld>
            <a:endParaRPr lang="en-US"/>
          </a:p>
        </p:txBody>
      </p:sp>
    </p:spTree>
    <p:extLst>
      <p:ext uri="{BB962C8B-B14F-4D97-AF65-F5344CB8AC3E}">
        <p14:creationId xmlns:p14="http://schemas.microsoft.com/office/powerpoint/2010/main" val="354023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you need to be able to use a different </a:t>
            </a:r>
            <a:r>
              <a:rPr lang="en-US" baseline="0" err="1"/>
              <a:t>DataTemplate</a:t>
            </a:r>
            <a:r>
              <a:rPr lang="en-US" baseline="0"/>
              <a:t>, depending on the state of a property, you use a </a:t>
            </a:r>
            <a:r>
              <a:rPr lang="en-US" baseline="0" err="1"/>
              <a:t>DataTemplate</a:t>
            </a:r>
            <a:r>
              <a:rPr lang="en-US" baseline="0"/>
              <a:t> Selector</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4217509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45</a:t>
            </a:fld>
            <a:endParaRPr lang="en-US"/>
          </a:p>
        </p:txBody>
      </p:sp>
    </p:spTree>
    <p:extLst>
      <p:ext uri="{BB962C8B-B14F-4D97-AF65-F5344CB8AC3E}">
        <p14:creationId xmlns:p14="http://schemas.microsoft.com/office/powerpoint/2010/main" val="167177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46</a:t>
            </a:fld>
            <a:endParaRPr lang="en-US"/>
          </a:p>
        </p:txBody>
      </p:sp>
    </p:spTree>
    <p:extLst>
      <p:ext uri="{BB962C8B-B14F-4D97-AF65-F5344CB8AC3E}">
        <p14:creationId xmlns:p14="http://schemas.microsoft.com/office/powerpoint/2010/main" val="191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49</a:t>
            </a:fld>
            <a:endParaRPr lang="en-US"/>
          </a:p>
        </p:txBody>
      </p:sp>
    </p:spTree>
    <p:extLst>
      <p:ext uri="{BB962C8B-B14F-4D97-AF65-F5344CB8AC3E}">
        <p14:creationId xmlns:p14="http://schemas.microsoft.com/office/powerpoint/2010/main" val="52612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50</a:t>
            </a:fld>
            <a:endParaRPr lang="en-US"/>
          </a:p>
        </p:txBody>
      </p:sp>
    </p:spTree>
    <p:extLst>
      <p:ext uri="{BB962C8B-B14F-4D97-AF65-F5344CB8AC3E}">
        <p14:creationId xmlns:p14="http://schemas.microsoft.com/office/powerpoint/2010/main" val="286530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a:t>
            </a:fld>
            <a:endParaRPr lang="en-US"/>
          </a:p>
        </p:txBody>
      </p:sp>
    </p:spTree>
    <p:extLst>
      <p:ext uri="{BB962C8B-B14F-4D97-AF65-F5344CB8AC3E}">
        <p14:creationId xmlns:p14="http://schemas.microsoft.com/office/powerpoint/2010/main" val="4669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23269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204916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3458772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Xamarin.Forms</a:t>
            </a:r>
            <a:r>
              <a:rPr lang="en-US"/>
              <a:t> user interfaces are rendered using the native controls of the target platform, allowing </a:t>
            </a:r>
            <a:r>
              <a:rPr lang="en-US" err="1"/>
              <a:t>Xamarin.Forms</a:t>
            </a:r>
            <a:r>
              <a:rPr lang="en-US"/>
              <a:t> applications to retain the appropriate look and feel for each platform.</a:t>
            </a:r>
          </a:p>
          <a:p>
            <a:endParaRPr lang="en-US"/>
          </a:p>
          <a:p>
            <a:r>
              <a:rPr lang="en-US"/>
              <a:t>https://</a:t>
            </a:r>
            <a:r>
              <a:rPr lang="en-US" err="1"/>
              <a:t>developer.xamarin.com</a:t>
            </a:r>
            <a:r>
              <a:rPr lang="en-US"/>
              <a:t>/guides/</a:t>
            </a:r>
            <a:r>
              <a:rPr lang="en-US" err="1"/>
              <a:t>xamarin</a:t>
            </a:r>
            <a:r>
              <a:rPr lang="en-US"/>
              <a:t>-forms/custom-renderer/</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2501054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3112454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57</a:t>
            </a:fld>
            <a:endParaRPr lang="en-US"/>
          </a:p>
        </p:txBody>
      </p:sp>
    </p:spTree>
    <p:extLst>
      <p:ext uri="{BB962C8B-B14F-4D97-AF65-F5344CB8AC3E}">
        <p14:creationId xmlns:p14="http://schemas.microsoft.com/office/powerpoint/2010/main" val="1026023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58</a:t>
            </a:fld>
            <a:endParaRPr lang="en-US"/>
          </a:p>
        </p:txBody>
      </p:sp>
    </p:spTree>
    <p:extLst>
      <p:ext uri="{BB962C8B-B14F-4D97-AF65-F5344CB8AC3E}">
        <p14:creationId xmlns:p14="http://schemas.microsoft.com/office/powerpoint/2010/main" val="845292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59</a:t>
            </a:fld>
            <a:endParaRPr lang="en-US"/>
          </a:p>
        </p:txBody>
      </p:sp>
    </p:spTree>
    <p:extLst>
      <p:ext uri="{BB962C8B-B14F-4D97-AF65-F5344CB8AC3E}">
        <p14:creationId xmlns:p14="http://schemas.microsoft.com/office/powerpoint/2010/main" val="2068592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62</a:t>
            </a:fld>
            <a:endParaRPr lang="en-US"/>
          </a:p>
        </p:txBody>
      </p:sp>
    </p:spTree>
    <p:extLst>
      <p:ext uri="{BB962C8B-B14F-4D97-AF65-F5344CB8AC3E}">
        <p14:creationId xmlns:p14="http://schemas.microsoft.com/office/powerpoint/2010/main" val="254233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63</a:t>
            </a:fld>
            <a:endParaRPr lang="en-US"/>
          </a:p>
        </p:txBody>
      </p:sp>
    </p:spTree>
    <p:extLst>
      <p:ext uri="{BB962C8B-B14F-4D97-AF65-F5344CB8AC3E}">
        <p14:creationId xmlns:p14="http://schemas.microsoft.com/office/powerpoint/2010/main" val="3892996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757209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The sample application demonstrates a </a:t>
            </a:r>
            <a:r>
              <a:rPr lang="en-US" sz="1200" kern="1200" err="1">
                <a:solidFill>
                  <a:schemeClr val="tx1"/>
                </a:solidFill>
                <a:latin typeface="+mn-lt"/>
                <a:ea typeface="+mn-ea"/>
                <a:cs typeface="+mn-cs"/>
              </a:rPr>
              <a:t>NumericValidationBehavior</a:t>
            </a:r>
            <a:r>
              <a:rPr lang="en-US" sz="1200" kern="1200">
                <a:solidFill>
                  <a:schemeClr val="tx1"/>
                </a:solidFill>
                <a:latin typeface="+mn-lt"/>
                <a:ea typeface="+mn-ea"/>
                <a:cs typeface="+mn-cs"/>
              </a:rPr>
              <a:t>, which highlights the value entered by the user into an Entry control in red, if it's not a double. </a:t>
            </a:r>
            <a:endParaRPr lang="en-US"/>
          </a:p>
          <a:p>
            <a:endParaRPr lang="en-US"/>
          </a:p>
          <a:p>
            <a:r>
              <a:rPr lang="en-US"/>
              <a:t>https://</a:t>
            </a:r>
            <a:r>
              <a:rPr lang="en-US" err="1"/>
              <a:t>developer.xamarin.com</a:t>
            </a:r>
            <a:r>
              <a:rPr lang="en-US"/>
              <a:t>/guides/</a:t>
            </a:r>
            <a:r>
              <a:rPr lang="en-US" err="1"/>
              <a:t>xamarin</a:t>
            </a:r>
            <a:r>
              <a:rPr lang="en-US"/>
              <a:t>-forms/behaviors/</a:t>
            </a:r>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2878574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Using a Xamarin behavior is as easy as adding it to the behaviors property of the control either in XAML or in code</a:t>
            </a:r>
          </a:p>
          <a:p>
            <a:endParaRPr lang="en-US" baseline="0"/>
          </a:p>
          <a:p>
            <a:r>
              <a:rPr lang="en-US"/>
              <a:t>https://developer.xamarin.com/guides/xamarin-forms/xaml/xaml-basics/xaml_markup_extensions/</a:t>
            </a:r>
          </a:p>
        </p:txBody>
      </p:sp>
      <p:sp>
        <p:nvSpPr>
          <p:cNvPr id="4" name="Slide Number Placeholder 3"/>
          <p:cNvSpPr>
            <a:spLocks noGrp="1"/>
          </p:cNvSpPr>
          <p:nvPr>
            <p:ph type="sldNum" sz="quarter" idx="10"/>
          </p:nvPr>
        </p:nvSpPr>
        <p:spPr/>
        <p:txBody>
          <a:bodyPr/>
          <a:lstStyle/>
          <a:p>
            <a:fld id="{9D910A0A-9540-4D79-B21B-C384A079AB75}" type="slidenum">
              <a:rPr lang="en-US" smtClean="0"/>
              <a:t>65</a:t>
            </a:fld>
            <a:endParaRPr lang="en-US"/>
          </a:p>
        </p:txBody>
      </p:sp>
    </p:spTree>
    <p:extLst>
      <p:ext uri="{BB962C8B-B14F-4D97-AF65-F5344CB8AC3E}">
        <p14:creationId xmlns:p14="http://schemas.microsoft.com/office/powerpoint/2010/main" val="3087058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66</a:t>
            </a:fld>
            <a:endParaRPr lang="en-US"/>
          </a:p>
        </p:txBody>
      </p:sp>
    </p:spTree>
    <p:extLst>
      <p:ext uri="{BB962C8B-B14F-4D97-AF65-F5344CB8AC3E}">
        <p14:creationId xmlns:p14="http://schemas.microsoft.com/office/powerpoint/2010/main" val="1856096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Avoids the need to write a custom renderer.</a:t>
            </a:r>
          </a:p>
          <a:p>
            <a:r>
              <a:rPr lang="en-US"/>
              <a:t>Allows changing properties of</a:t>
            </a:r>
            <a:r>
              <a:rPr lang="en-US" baseline="0"/>
              <a:t> the native controls.</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67</a:t>
            </a:fld>
            <a:endParaRPr lang="en-US"/>
          </a:p>
        </p:txBody>
      </p:sp>
    </p:spTree>
    <p:extLst>
      <p:ext uri="{BB962C8B-B14F-4D97-AF65-F5344CB8AC3E}">
        <p14:creationId xmlns:p14="http://schemas.microsoft.com/office/powerpoint/2010/main" val="3044891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68</a:t>
            </a:fld>
            <a:endParaRPr lang="en-US"/>
          </a:p>
        </p:txBody>
      </p:sp>
    </p:spTree>
    <p:extLst>
      <p:ext uri="{BB962C8B-B14F-4D97-AF65-F5344CB8AC3E}">
        <p14:creationId xmlns:p14="http://schemas.microsoft.com/office/powerpoint/2010/main" val="1655197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69</a:t>
            </a:fld>
            <a:endParaRPr lang="en-US"/>
          </a:p>
        </p:txBody>
      </p:sp>
    </p:spTree>
    <p:extLst>
      <p:ext uri="{BB962C8B-B14F-4D97-AF65-F5344CB8AC3E}">
        <p14:creationId xmlns:p14="http://schemas.microsoft.com/office/powerpoint/2010/main" val="2053595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70</a:t>
            </a:fld>
            <a:endParaRPr lang="en-US"/>
          </a:p>
        </p:txBody>
      </p:sp>
    </p:spTree>
    <p:extLst>
      <p:ext uri="{BB962C8B-B14F-4D97-AF65-F5344CB8AC3E}">
        <p14:creationId xmlns:p14="http://schemas.microsoft.com/office/powerpoint/2010/main" val="1877688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3921318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72</a:t>
            </a:fld>
            <a:endParaRPr lang="en-US"/>
          </a:p>
        </p:txBody>
      </p:sp>
    </p:spTree>
    <p:extLst>
      <p:ext uri="{BB962C8B-B14F-4D97-AF65-F5344CB8AC3E}">
        <p14:creationId xmlns:p14="http://schemas.microsoft.com/office/powerpoint/2010/main" val="1253223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76</a:t>
            </a:fld>
            <a:endParaRPr lang="en-US"/>
          </a:p>
        </p:txBody>
      </p:sp>
    </p:spTree>
    <p:extLst>
      <p:ext uri="{BB962C8B-B14F-4D97-AF65-F5344CB8AC3E}">
        <p14:creationId xmlns:p14="http://schemas.microsoft.com/office/powerpoint/2010/main" val="80715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6</a:t>
            </a:fld>
            <a:endParaRPr lang="en-US"/>
          </a:p>
        </p:txBody>
      </p:sp>
    </p:spTree>
    <p:extLst>
      <p:ext uri="{BB962C8B-B14F-4D97-AF65-F5344CB8AC3E}">
        <p14:creationId xmlns:p14="http://schemas.microsoft.com/office/powerpoint/2010/main" val="1500968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78</a:t>
            </a:fld>
            <a:endParaRPr lang="en-US"/>
          </a:p>
        </p:txBody>
      </p:sp>
    </p:spTree>
    <p:extLst>
      <p:ext uri="{BB962C8B-B14F-4D97-AF65-F5344CB8AC3E}">
        <p14:creationId xmlns:p14="http://schemas.microsoft.com/office/powerpoint/2010/main" val="1705832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79</a:t>
            </a:fld>
            <a:endParaRPr lang="en-US"/>
          </a:p>
        </p:txBody>
      </p:sp>
    </p:spTree>
    <p:extLst>
      <p:ext uri="{BB962C8B-B14F-4D97-AF65-F5344CB8AC3E}">
        <p14:creationId xmlns:p14="http://schemas.microsoft.com/office/powerpoint/2010/main" val="2269854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80</a:t>
            </a:fld>
            <a:endParaRPr lang="en-US"/>
          </a:p>
        </p:txBody>
      </p:sp>
    </p:spTree>
    <p:extLst>
      <p:ext uri="{BB962C8B-B14F-4D97-AF65-F5344CB8AC3E}">
        <p14:creationId xmlns:p14="http://schemas.microsoft.com/office/powerpoint/2010/main" val="965507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81</a:t>
            </a:fld>
            <a:endParaRPr lang="en-US"/>
          </a:p>
        </p:txBody>
      </p:sp>
    </p:spTree>
    <p:extLst>
      <p:ext uri="{BB962C8B-B14F-4D97-AF65-F5344CB8AC3E}">
        <p14:creationId xmlns:p14="http://schemas.microsoft.com/office/powerpoint/2010/main" val="3886015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No framework is perfect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same font size doesn’t match, paddings don’t match</a:t>
            </a:r>
          </a:p>
          <a:p>
            <a:pPr marL="0" marR="0" indent="0" algn="l" defTabSz="914400" rtl="0" eaLnBrk="1" fontAlgn="auto" latinLnBrk="0" hangingPunct="1">
              <a:lnSpc>
                <a:spcPct val="100000"/>
              </a:lnSpc>
              <a:spcBef>
                <a:spcPts val="0"/>
              </a:spcBef>
              <a:spcAft>
                <a:spcPts val="0"/>
              </a:spcAft>
              <a:buClrTx/>
              <a:buSzTx/>
              <a:buFontTx/>
              <a:buNone/>
              <a:tabLst/>
              <a:defRPr/>
            </a:pPr>
            <a:r>
              <a:rPr lang="en-US"/>
              <a:t>Mobile dev can often by death by 1000 cuts. Forms is no</a:t>
            </a:r>
            <a:r>
              <a:rPr lang="en-US" baseline="0"/>
              <a:t> different</a:t>
            </a:r>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87</a:t>
            </a:fld>
            <a:endParaRPr lang="en-US"/>
          </a:p>
        </p:txBody>
      </p:sp>
    </p:spTree>
    <p:extLst>
      <p:ext uri="{BB962C8B-B14F-4D97-AF65-F5344CB8AC3E}">
        <p14:creationId xmlns:p14="http://schemas.microsoft.com/office/powerpoint/2010/main" val="2585895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56111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34338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363843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70713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7978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18342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085384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9953518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extLst>
      <p:ext uri="{BB962C8B-B14F-4D97-AF65-F5344CB8AC3E}">
        <p14:creationId xmlns:p14="http://schemas.microsoft.com/office/powerpoint/2010/main" val="564294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519624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588138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618030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09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8922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504776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3200" b="0" i="0">
                <a:solidFill>
                  <a:schemeClr val="tx1"/>
                </a:solidFill>
                <a:latin typeface="Calibri Light"/>
                <a:cs typeface="Calibri Light"/>
              </a:defRPr>
            </a:lvl1pPr>
            <a:lvl2pPr>
              <a:defRPr sz="2667" b="0" i="0">
                <a:solidFill>
                  <a:schemeClr val="tx1"/>
                </a:solidFill>
                <a:latin typeface="Calibri Light" panose="020F0302020204030204" pitchFamily="34" charset="0"/>
                <a:cs typeface="Calibri Light" panose="020F0302020204030204" pitchFamily="34" charset="0"/>
              </a:defRPr>
            </a:lvl2pPr>
            <a:lvl3pPr>
              <a:defRPr sz="2400" b="0" i="0">
                <a:solidFill>
                  <a:schemeClr val="tx1"/>
                </a:solidFill>
                <a:latin typeface="Calibri Light" panose="020F0302020204030204" pitchFamily="34" charset="0"/>
                <a:cs typeface="Calibri Light" panose="020F0302020204030204" pitchFamily="34" charset="0"/>
              </a:defRPr>
            </a:lvl3pPr>
            <a:lvl4pPr>
              <a:defRPr sz="2133" b="0" i="0">
                <a:solidFill>
                  <a:srgbClr val="6C6C6C"/>
                </a:solidFill>
                <a:latin typeface="Calibri Light" panose="020F0302020204030204" pitchFamily="34" charset="0"/>
                <a:cs typeface="Calibri Light" panose="020F0302020204030204" pitchFamily="34" charset="0"/>
              </a:defRPr>
            </a:lvl4pPr>
            <a:lvl5pPr>
              <a:defRPr sz="2133"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2160928" y="6587037"/>
            <a:ext cx="8063537"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3025879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962660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994869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1416848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991133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0882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25112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8" r:id="rId16"/>
    <p:sldLayoutId id="2147483669" r:id="rId17"/>
    <p:sldLayoutId id="2147483671" r:id="rId18"/>
    <p:sldLayoutId id="2147483673" r:id="rId19"/>
    <p:sldLayoutId id="2147483737" r:id="rId20"/>
    <p:sldLayoutId id="214748373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4775531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0901931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5456277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www.youtube.com/watch?v=sxjOqNZFhK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xamarin/xamarin-forms/deploy-test/performance"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RZvdql3Ev0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xamarin/mobcat/blob/master/mobcat_shared/MobCAT/ServiceContainer.c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youtube.com/watch?v=RZvdql3Ev0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docs.microsoft.com/en-us/xamarin/xamarin-forms/user-interface/listview/performance"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comments" Target="../comments/comment3.xm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s://blog.xamarin.com/bringing-platform-specific-functionality-to-xamarin-forms-apps/"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a:solidFill>
                  <a:schemeClr val="bg1"/>
                </a:solidFill>
                <a:latin typeface="+mj-lt"/>
                <a:cs typeface="Arial"/>
              </a:rPr>
              <a:t>Xamarin training </a:t>
            </a:r>
          </a:p>
          <a:p>
            <a:pPr marL="0" indent="0">
              <a:buNone/>
            </a:pPr>
            <a:r>
              <a:rPr lang="en-US" sz="3733">
                <a:solidFill>
                  <a:schemeClr val="bg1"/>
                </a:solidFill>
                <a:latin typeface="+mj-lt"/>
                <a:cs typeface="Arial"/>
              </a:rPr>
              <a:t>for mobile app development professionals</a:t>
            </a:r>
          </a:p>
          <a:p>
            <a:pPr marL="0" indent="0">
              <a:buNone/>
            </a:pPr>
            <a:endParaRPr lang="en-US" sz="4267">
              <a:solidFill>
                <a:schemeClr val="bg1"/>
              </a:solidFill>
              <a:latin typeface="+mj-lt"/>
              <a:cs typeface="Arial"/>
            </a:endParaRPr>
          </a:p>
          <a:p>
            <a:pPr marL="0" indent="0">
              <a:buNone/>
            </a:pPr>
            <a:r>
              <a:rPr lang="en-US" sz="4267">
                <a:solidFill>
                  <a:schemeClr val="bg1"/>
                </a:solidFill>
                <a:latin typeface="+mj-lt"/>
                <a:cs typeface="Arial"/>
              </a:rPr>
              <a:t>Write once, run everywhere*</a:t>
            </a:r>
          </a:p>
          <a:p>
            <a:pPr marL="0" indent="0">
              <a:buNone/>
            </a:pPr>
            <a:endParaRPr lang="en-US" sz="4267">
              <a:solidFill>
                <a:schemeClr val="bg1"/>
              </a:solidFill>
              <a:latin typeface="+mj-lt"/>
              <a:cs typeface="Arial"/>
            </a:endParaRPr>
          </a:p>
          <a:p>
            <a:pPr marL="0" indent="0">
              <a:buNone/>
            </a:pPr>
            <a:r>
              <a:rPr lang="en-US" sz="1000">
                <a:solidFill>
                  <a:schemeClr val="bg1"/>
                </a:solidFill>
                <a:latin typeface="+mj-lt"/>
                <a:cs typeface="Arial"/>
              </a:rPr>
              <a:t>*Terms and conditions apply</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32682" r="-825"/>
          <a:stretch/>
        </p:blipFill>
        <p:spPr>
          <a:xfrm>
            <a:off x="-199786" y="0"/>
            <a:ext cx="6231005" cy="68580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622" y="130574"/>
            <a:ext cx="2393241" cy="54215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385-4472-410A-ABE3-856774FE8BF5}"/>
              </a:ext>
            </a:extLst>
          </p:cNvPr>
          <p:cNvSpPr>
            <a:spLocks noGrp="1"/>
          </p:cNvSpPr>
          <p:nvPr>
            <p:ph type="title"/>
          </p:nvPr>
        </p:nvSpPr>
        <p:spPr/>
        <p:txBody>
          <a:bodyPr/>
          <a:lstStyle/>
          <a:p>
            <a:r>
              <a:rPr lang="en-US"/>
              <a:t>Shell</a:t>
            </a:r>
          </a:p>
        </p:txBody>
      </p:sp>
      <p:sp>
        <p:nvSpPr>
          <p:cNvPr id="3" name="Content Placeholder 2">
            <a:extLst>
              <a:ext uri="{FF2B5EF4-FFF2-40B4-BE49-F238E27FC236}">
                <a16:creationId xmlns:a16="http://schemas.microsoft.com/office/drawing/2014/main" id="{2FB6F86E-0885-46F7-8494-F1330B45240C}"/>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Shell provides a guided structure for setting up an application.</a:t>
            </a:r>
          </a:p>
          <a:p>
            <a:pPr marL="456565" indent="-456565"/>
            <a:r>
              <a:rPr lang="en-US" sz="2200">
                <a:latin typeface="Calibri"/>
              </a:rPr>
              <a:t>Think of it as the evolution of the </a:t>
            </a:r>
            <a:r>
              <a:rPr lang="en-US" sz="2200" err="1">
                <a:latin typeface="Calibri"/>
              </a:rPr>
              <a:t>MasterDetailPage</a:t>
            </a:r>
            <a:r>
              <a:rPr lang="en-US" sz="2200">
                <a:latin typeface="Calibri"/>
              </a:rPr>
              <a:t>, </a:t>
            </a:r>
            <a:r>
              <a:rPr lang="en-US" sz="2200" err="1">
                <a:latin typeface="Calibri"/>
              </a:rPr>
              <a:t>NavigationPage</a:t>
            </a:r>
            <a:r>
              <a:rPr lang="en-US" sz="2200">
                <a:latin typeface="Calibri"/>
              </a:rPr>
              <a:t>, and </a:t>
            </a:r>
            <a:r>
              <a:rPr lang="en-US" sz="2200" err="1">
                <a:latin typeface="Calibri"/>
              </a:rPr>
              <a:t>TabbedPage</a:t>
            </a:r>
            <a:r>
              <a:rPr lang="en-US" sz="2200">
                <a:latin typeface="Calibri"/>
              </a:rPr>
              <a:t>.</a:t>
            </a:r>
          </a:p>
          <a:p>
            <a:pPr marL="456565" indent="-456565"/>
            <a:r>
              <a:rPr lang="en-US" sz="2200">
                <a:latin typeface="Calibri"/>
              </a:rPr>
              <a:t>It provides 3 tiers of elements to describe the application:</a:t>
            </a:r>
          </a:p>
          <a:p>
            <a:pPr lvl="1">
              <a:buFont typeface="Calibri Light" panose="020B0604020202020204" pitchFamily="34" charset="0"/>
              <a:buChar char="–"/>
            </a:pPr>
            <a:r>
              <a:rPr lang="en-US" sz="2200" b="1" err="1">
                <a:latin typeface="Calibri"/>
                <a:cs typeface="Calibri Light"/>
              </a:rPr>
              <a:t>ShellItem</a:t>
            </a:r>
            <a:r>
              <a:rPr lang="en-US" sz="2200">
                <a:latin typeface="Calibri"/>
                <a:cs typeface="Calibri Light"/>
              </a:rPr>
              <a:t>: The top-level grouping of content represented by an item in the flyout. Can contain multiple </a:t>
            </a:r>
            <a:r>
              <a:rPr lang="en-US" sz="2200" err="1">
                <a:latin typeface="Calibri"/>
                <a:cs typeface="Calibri Light"/>
              </a:rPr>
              <a:t>ShellSections</a:t>
            </a:r>
            <a:endParaRPr lang="en-US" sz="2200">
              <a:latin typeface="Calibri"/>
              <a:cs typeface="Calibri Light"/>
            </a:endParaRPr>
          </a:p>
          <a:p>
            <a:pPr lvl="1">
              <a:buFont typeface="Calibri Light" panose="020B0604020202020204" pitchFamily="34" charset="0"/>
              <a:buChar char="–"/>
            </a:pPr>
            <a:r>
              <a:rPr lang="en-US" sz="2200" b="1" err="1">
                <a:latin typeface="Calibri"/>
                <a:cs typeface="Calibri Light"/>
              </a:rPr>
              <a:t>ShellSection</a:t>
            </a:r>
            <a:r>
              <a:rPr lang="en-US" sz="2200">
                <a:latin typeface="Calibri"/>
                <a:cs typeface="Calibri Light"/>
              </a:rPr>
              <a:t>: Groups the content of your application. The content is navigable by bottom tabs. Can contain one or more </a:t>
            </a:r>
            <a:r>
              <a:rPr lang="en-US" sz="2200" err="1">
                <a:latin typeface="Calibri"/>
                <a:cs typeface="Calibri Light"/>
              </a:rPr>
              <a:t>ShellContent</a:t>
            </a:r>
            <a:r>
              <a:rPr lang="en-US" sz="2200">
                <a:latin typeface="Calibri"/>
                <a:cs typeface="Calibri Light"/>
              </a:rPr>
              <a:t>. Multiple </a:t>
            </a:r>
            <a:r>
              <a:rPr lang="en-US" sz="2200" err="1">
                <a:latin typeface="Calibri"/>
                <a:cs typeface="Calibri Light"/>
              </a:rPr>
              <a:t>ShellContent</a:t>
            </a:r>
            <a:r>
              <a:rPr lang="en-US" sz="2200">
                <a:latin typeface="Calibri"/>
                <a:cs typeface="Calibri Light"/>
              </a:rPr>
              <a:t> are navigable by top tabs.</a:t>
            </a:r>
          </a:p>
          <a:p>
            <a:pPr lvl="1">
              <a:buFont typeface="Calibri Light" panose="020B0604020202020204" pitchFamily="34" charset="0"/>
              <a:buChar char="–"/>
            </a:pPr>
            <a:r>
              <a:rPr lang="en-US" sz="2200" b="1" err="1">
                <a:latin typeface="Calibri"/>
                <a:cs typeface="Calibri Light"/>
              </a:rPr>
              <a:t>ShellContent</a:t>
            </a:r>
            <a:r>
              <a:rPr lang="en-US" sz="2200">
                <a:latin typeface="Calibri"/>
                <a:cs typeface="Calibri Light"/>
              </a:rPr>
              <a:t>: The </a:t>
            </a:r>
            <a:r>
              <a:rPr lang="en-US" sz="2200" err="1">
                <a:latin typeface="Calibri"/>
                <a:cs typeface="Calibri Light"/>
              </a:rPr>
              <a:t>ContentPages</a:t>
            </a:r>
            <a:r>
              <a:rPr lang="en-US" sz="2200">
                <a:latin typeface="Calibri"/>
                <a:cs typeface="Calibri Light"/>
              </a:rPr>
              <a:t> of your application</a:t>
            </a:r>
          </a:p>
        </p:txBody>
      </p:sp>
    </p:spTree>
    <p:extLst>
      <p:ext uri="{BB962C8B-B14F-4D97-AF65-F5344CB8AC3E}">
        <p14:creationId xmlns:p14="http://schemas.microsoft.com/office/powerpoint/2010/main" val="285262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EE5-653D-4D81-A1BB-0ED28AD6ABE0}"/>
              </a:ext>
            </a:extLst>
          </p:cNvPr>
          <p:cNvSpPr>
            <a:spLocks noGrp="1"/>
          </p:cNvSpPr>
          <p:nvPr>
            <p:ph type="title"/>
          </p:nvPr>
        </p:nvSpPr>
        <p:spPr/>
        <p:txBody>
          <a:bodyPr/>
          <a:lstStyle/>
          <a:p>
            <a:r>
              <a:rPr lang="en-US"/>
              <a:t>Sample Shell XAML</a:t>
            </a:r>
          </a:p>
        </p:txBody>
      </p:sp>
      <p:sp>
        <p:nvSpPr>
          <p:cNvPr id="6" name="TextBox 5">
            <a:extLst>
              <a:ext uri="{FF2B5EF4-FFF2-40B4-BE49-F238E27FC236}">
                <a16:creationId xmlns:a16="http://schemas.microsoft.com/office/drawing/2014/main" id="{F0D03098-4DA0-4CC0-9A7E-AD93FCD8AD6F}"/>
              </a:ext>
            </a:extLst>
          </p:cNvPr>
          <p:cNvSpPr txBox="1"/>
          <p:nvPr/>
        </p:nvSpPr>
        <p:spPr>
          <a:xfrm>
            <a:off x="1603131" y="1156189"/>
            <a:ext cx="959387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latin typeface="Consolas"/>
              </a:rPr>
              <a:t>&lt;?</a:t>
            </a:r>
            <a:r>
              <a:rPr lang="en-US" dirty="0">
                <a:solidFill>
                  <a:srgbClr val="0086B3"/>
                </a:solidFill>
                <a:latin typeface="Consolas"/>
              </a:rPr>
              <a:t>xml </a:t>
            </a:r>
            <a:r>
              <a:rPr lang="en-US" dirty="0">
                <a:latin typeface="Consolas"/>
              </a:rPr>
              <a:t>version</a:t>
            </a:r>
            <a:r>
              <a:rPr lang="en-US" dirty="0">
                <a:solidFill>
                  <a:srgbClr val="9AA4AB"/>
                </a:solidFill>
                <a:latin typeface="Consolas"/>
              </a:rPr>
              <a:t>=</a:t>
            </a:r>
            <a:r>
              <a:rPr lang="en-US" dirty="0">
                <a:solidFill>
                  <a:srgbClr val="008000"/>
                </a:solidFill>
                <a:latin typeface="Consolas"/>
              </a:rPr>
              <a:t>"1.0"</a:t>
            </a:r>
            <a:r>
              <a:rPr lang="en-US" dirty="0">
                <a:solidFill>
                  <a:srgbClr val="006FE0"/>
                </a:solidFill>
                <a:latin typeface="Consolas"/>
              </a:rPr>
              <a:t> </a:t>
            </a:r>
            <a:r>
              <a:rPr lang="en-US" dirty="0">
                <a:latin typeface="Consolas"/>
              </a:rPr>
              <a:t>encoding</a:t>
            </a:r>
            <a:r>
              <a:rPr lang="en-US" dirty="0">
                <a:solidFill>
                  <a:srgbClr val="9AA4AB"/>
                </a:solidFill>
                <a:latin typeface="Consolas"/>
              </a:rPr>
              <a:t>=</a:t>
            </a:r>
            <a:r>
              <a:rPr lang="en-US" dirty="0">
                <a:solidFill>
                  <a:srgbClr val="008000"/>
                </a:solidFill>
                <a:latin typeface="Consolas"/>
              </a:rPr>
              <a:t>"UTF-8"</a:t>
            </a:r>
            <a:r>
              <a:rPr lang="en-US" dirty="0">
                <a:solidFill>
                  <a:srgbClr val="FF0000"/>
                </a:solidFill>
                <a:latin typeface="Consolas"/>
              </a:rPr>
              <a:t>?&gt;</a:t>
            </a:r>
          </a:p>
          <a:p>
            <a:r>
              <a:rPr lang="en-US" dirty="0">
                <a:solidFill>
                  <a:srgbClr val="278E80"/>
                </a:solidFill>
                <a:latin typeface="Consolas"/>
              </a:rPr>
              <a:t>&lt;Shell </a:t>
            </a:r>
            <a:r>
              <a:rPr lang="en-US" dirty="0" err="1">
                <a:solidFill>
                  <a:srgbClr val="0086B3"/>
                </a:solidFill>
                <a:latin typeface="Consolas"/>
              </a:rPr>
              <a:t>xmlns</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xamarin.com</a:t>
            </a:r>
            <a:r>
              <a:rPr lang="en-US" dirty="0">
                <a:solidFill>
                  <a:srgbClr val="008000"/>
                </a:solidFill>
                <a:latin typeface="Consolas"/>
              </a:rPr>
              <a:t>/schemas/2014/forms"</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x</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schemas.microsoft.com</a:t>
            </a:r>
            <a:r>
              <a:rPr lang="en-US" dirty="0">
                <a:solidFill>
                  <a:srgbClr val="008000"/>
                </a:solidFill>
                <a:latin typeface="Consolas"/>
              </a:rPr>
              <a:t>/</a:t>
            </a:r>
            <a:r>
              <a:rPr lang="en-US" dirty="0" err="1">
                <a:solidFill>
                  <a:srgbClr val="008000"/>
                </a:solidFill>
                <a:latin typeface="Consolas"/>
              </a:rPr>
              <a:t>winfx</a:t>
            </a:r>
            <a:r>
              <a:rPr lang="en-US" dirty="0">
                <a:solidFill>
                  <a:srgbClr val="008000"/>
                </a:solidFill>
                <a:latin typeface="Consolas"/>
              </a:rPr>
              <a:t>/2009/</a:t>
            </a:r>
            <a:r>
              <a:rPr lang="en-US" dirty="0" err="1">
                <a:solidFill>
                  <a:srgbClr val="008000"/>
                </a:solidFill>
                <a:latin typeface="Consolas"/>
              </a:rPr>
              <a:t>xaml</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local</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clr-namespace:NewApp</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a:t>
            </a:r>
            <a:r>
              <a:rPr lang="en-US" dirty="0" err="1">
                <a:solidFill>
                  <a:srgbClr val="9AA4AB"/>
                </a:solidFill>
                <a:latin typeface="Consolas"/>
              </a:rPr>
              <a:t>:</a:t>
            </a:r>
            <a:r>
              <a:rPr lang="en-US" dirty="0" err="1">
                <a:solidFill>
                  <a:srgbClr val="0086B3"/>
                </a:solidFill>
                <a:latin typeface="Consolas"/>
              </a:rPr>
              <a:t>Class</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NewApp.AppShell</a:t>
            </a:r>
            <a:r>
              <a:rPr lang="en-US" dirty="0">
                <a:solidFill>
                  <a:srgbClr val="008000"/>
                </a:solidFill>
                <a:latin typeface="Consolas"/>
              </a:rPr>
              <a:t>"</a:t>
            </a:r>
            <a:r>
              <a:rPr lang="en-US" dirty="0">
                <a:solidFill>
                  <a:srgbClr val="278E80"/>
                </a:solidFill>
                <a:latin typeface="Consolas"/>
              </a:rPr>
              <a:t>&gt;</a:t>
            </a:r>
          </a:p>
          <a:p>
            <a:endParaRPr lang="en-US" dirty="0">
              <a:latin typeface="Consolas"/>
            </a:endParaRP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 </a:t>
            </a:r>
            <a:r>
              <a:rPr lang="en-US" dirty="0">
                <a:solidFill>
                  <a:srgbClr val="0086B3"/>
                </a:solidFill>
                <a:latin typeface="Consolas"/>
              </a:rPr>
              <a:t>Title</a:t>
            </a:r>
            <a:r>
              <a:rPr lang="en-US" dirty="0">
                <a:solidFill>
                  <a:srgbClr val="9AA4AB"/>
                </a:solidFill>
                <a:latin typeface="Consolas"/>
              </a:rPr>
              <a:t>=</a:t>
            </a:r>
            <a:r>
              <a:rPr lang="en-US" dirty="0">
                <a:solidFill>
                  <a:srgbClr val="008000"/>
                </a:solidFill>
                <a:latin typeface="Consolas"/>
              </a:rPr>
              <a:t>"Home"</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local:MainPage</a:t>
            </a:r>
            <a:r>
              <a:rPr lang="en-US" dirty="0">
                <a:solidFill>
                  <a:srgbClr val="278E80"/>
                </a:solidFill>
                <a:latin typeface="Consolas"/>
              </a:rPr>
              <a:t> /&gt;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&gt;</a:t>
            </a:r>
          </a:p>
          <a:p>
            <a:endParaRPr lang="en-US" dirty="0">
              <a:latin typeface="Consolas"/>
            </a:endParaRPr>
          </a:p>
          <a:p>
            <a:r>
              <a:rPr lang="en-US" dirty="0">
                <a:solidFill>
                  <a:srgbClr val="278E80"/>
                </a:solidFill>
                <a:latin typeface="Consolas"/>
              </a:rPr>
              <a:t>&lt;/Shell&gt;</a:t>
            </a:r>
            <a:endParaRPr lang="en-US" dirty="0">
              <a:latin typeface="Consolas"/>
            </a:endParaRPr>
          </a:p>
        </p:txBody>
      </p:sp>
    </p:spTree>
    <p:extLst>
      <p:ext uri="{BB962C8B-B14F-4D97-AF65-F5344CB8AC3E}">
        <p14:creationId xmlns:p14="http://schemas.microsoft.com/office/powerpoint/2010/main" val="387280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6491-A0D5-4A63-BE10-E6D25BAF2189}"/>
              </a:ext>
            </a:extLst>
          </p:cNvPr>
          <p:cNvSpPr>
            <a:spLocks noGrp="1"/>
          </p:cNvSpPr>
          <p:nvPr>
            <p:ph type="title"/>
          </p:nvPr>
        </p:nvSpPr>
        <p:spPr/>
        <p:txBody>
          <a:bodyPr/>
          <a:lstStyle/>
          <a:p>
            <a:r>
              <a:rPr lang="en-US"/>
              <a:t>Navigation via Routes</a:t>
            </a:r>
          </a:p>
        </p:txBody>
      </p:sp>
      <p:sp>
        <p:nvSpPr>
          <p:cNvPr id="6" name="TextBox 5">
            <a:extLst>
              <a:ext uri="{FF2B5EF4-FFF2-40B4-BE49-F238E27FC236}">
                <a16:creationId xmlns:a16="http://schemas.microsoft.com/office/drawing/2014/main" id="{BDA7CD80-A2E8-4C96-98FD-514951237113}"/>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endParaRPr lang="en-US"/>
          </a:p>
        </p:txBody>
      </p:sp>
      <p:sp>
        <p:nvSpPr>
          <p:cNvPr id="7" name="TextBox 6">
            <a:extLst>
              <a:ext uri="{FF2B5EF4-FFF2-40B4-BE49-F238E27FC236}">
                <a16:creationId xmlns:a16="http://schemas.microsoft.com/office/drawing/2014/main" id="{D33A2001-FE0F-4E6D-A90C-1BE08A00E5B1}"/>
              </a:ext>
            </a:extLst>
          </p:cNvPr>
          <p:cNvSpPr txBox="1"/>
          <p:nvPr/>
        </p:nvSpPr>
        <p:spPr>
          <a:xfrm>
            <a:off x="606670" y="943706"/>
            <a:ext cx="10399834"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Light"/>
                <a:cs typeface="Calibri Light"/>
              </a:rPr>
              <a:t>Shell provides routing navigation</a:t>
            </a:r>
          </a:p>
          <a:p>
            <a:endParaRPr lang="en-US" sz="2200" dirty="0">
              <a:latin typeface="Calibri Light"/>
              <a:cs typeface="Calibri Light"/>
            </a:endParaRPr>
          </a:p>
          <a:p>
            <a:pPr marL="342900" indent="-342900">
              <a:buFont typeface="Arial"/>
              <a:buChar char="•"/>
            </a:pPr>
            <a:r>
              <a:rPr lang="en-US" sz="2200" dirty="0">
                <a:latin typeface="Calibri Light"/>
                <a:cs typeface="Calibri Light"/>
              </a:rPr>
              <a:t>To programmatically navigate to the notifications</a:t>
            </a:r>
            <a:br>
              <a:rPr lang="en-US" sz="2200" dirty="0">
                <a:latin typeface="Calibri Light"/>
                <a:cs typeface="Calibri Light"/>
              </a:rPr>
            </a:br>
            <a:r>
              <a:rPr lang="en-US" sz="2200" dirty="0">
                <a:latin typeface="Calibri Light"/>
                <a:cs typeface="Calibri Light"/>
              </a:rPr>
              <a:t>page, the URI would be any of the following:</a:t>
            </a:r>
          </a:p>
          <a:p>
            <a:r>
              <a:rPr lang="en-US" dirty="0"/>
              <a:t>	</a:t>
            </a:r>
            <a:r>
              <a:rPr lang="en-US" sz="1600" dirty="0">
                <a:solidFill>
                  <a:srgbClr val="008000"/>
                </a:solidFill>
                <a:latin typeface="Consolas"/>
                <a:cs typeface="Calibri Light"/>
              </a:rPr>
              <a:t>"//a/b/notifications”</a:t>
            </a:r>
          </a:p>
          <a:p>
            <a:r>
              <a:rPr lang="en-US" sz="1600" dirty="0">
                <a:solidFill>
                  <a:srgbClr val="008000"/>
                </a:solidFill>
                <a:latin typeface="Consolas"/>
                <a:cs typeface="Calibri Light"/>
              </a:rPr>
              <a:t>	"//b/notifications" </a:t>
            </a:r>
          </a:p>
          <a:p>
            <a:r>
              <a:rPr lang="en-US" sz="1600" dirty="0">
                <a:solidFill>
                  <a:srgbClr val="008000"/>
                </a:solidFill>
                <a:latin typeface="Consolas"/>
                <a:cs typeface="Calibri Light"/>
              </a:rPr>
              <a:t>	"//notifications" </a:t>
            </a:r>
            <a:br>
              <a:rPr lang="en-US" sz="1600" dirty="0">
                <a:solidFill>
                  <a:srgbClr val="008000"/>
                </a:solidFill>
                <a:latin typeface="Consolas"/>
                <a:cs typeface="Calibri Light"/>
              </a:rPr>
            </a:br>
            <a:endParaRPr lang="en-US" sz="1600" dirty="0">
              <a:solidFill>
                <a:srgbClr val="008000"/>
              </a:solidFill>
              <a:latin typeface="Consolas"/>
              <a:cs typeface="Calibri Light"/>
            </a:endParaRPr>
          </a:p>
          <a:p>
            <a:pPr marL="342900" indent="-342900">
              <a:buFont typeface="Arial"/>
              <a:buChar char="•"/>
            </a:pPr>
            <a:endParaRPr lang="en-US" sz="1600" dirty="0">
              <a:latin typeface="Consolas"/>
              <a:cs typeface="Calibri Light"/>
            </a:endParaRPr>
          </a:p>
          <a:p>
            <a:pPr marL="342900" indent="-342900">
              <a:buFont typeface="Arial"/>
              <a:buChar char="•"/>
            </a:pPr>
            <a:r>
              <a:rPr lang="en-US" sz="2200" dirty="0">
                <a:latin typeface="Calibri Light"/>
                <a:cs typeface="Calibri Light"/>
              </a:rPr>
              <a:t>To register a route programmatically:</a:t>
            </a:r>
            <a:br>
              <a:rPr lang="en-US" sz="2200" dirty="0">
                <a:latin typeface="Calibri Light"/>
                <a:cs typeface="Calibri Light"/>
              </a:rPr>
            </a:br>
            <a:r>
              <a:rPr lang="en-US" sz="1600" dirty="0" err="1">
                <a:solidFill>
                  <a:srgbClr val="111111"/>
                </a:solidFill>
                <a:latin typeface="Consolas"/>
                <a:cs typeface="Calibri Light"/>
              </a:rPr>
              <a:t>Routing</a:t>
            </a:r>
            <a:r>
              <a:rPr lang="en-US" sz="1600" dirty="0" err="1">
                <a:solidFill>
                  <a:srgbClr val="9AA4AB"/>
                </a:solidFill>
                <a:latin typeface="Consolas"/>
                <a:cs typeface="Calibri Light"/>
              </a:rPr>
              <a:t>.</a:t>
            </a:r>
            <a:r>
              <a:rPr lang="en-US" sz="1600" dirty="0" err="1">
                <a:solidFill>
                  <a:srgbClr val="0086B3"/>
                </a:solidFill>
                <a:latin typeface="Consolas"/>
                <a:cs typeface="Calibri Light"/>
              </a:rPr>
              <a:t>RegisterRoute</a:t>
            </a:r>
            <a:r>
              <a:rPr lang="en-US" sz="1600" dirty="0">
                <a:solidFill>
                  <a:srgbClr val="9AA4AB"/>
                </a:solidFill>
                <a:latin typeface="Consolas"/>
                <a:cs typeface="Calibri Light"/>
              </a:rPr>
              <a:t>(</a:t>
            </a:r>
            <a:r>
              <a:rPr lang="en-US" sz="1600" dirty="0">
                <a:solidFill>
                  <a:srgbClr val="008000"/>
                </a:solidFill>
                <a:latin typeface="Consolas"/>
                <a:cs typeface="Calibri Light"/>
              </a:rPr>
              <a:t>"greeting"</a:t>
            </a:r>
            <a:r>
              <a:rPr lang="en-US" sz="1600" dirty="0">
                <a:solidFill>
                  <a:srgbClr val="9AA4AB"/>
                </a:solidFill>
                <a:latin typeface="Consolas"/>
                <a:cs typeface="Calibri Light"/>
              </a:rPr>
              <a:t>,</a:t>
            </a:r>
            <a:r>
              <a:rPr lang="en-US" sz="1600" dirty="0">
                <a:solidFill>
                  <a:srgbClr val="006FE0"/>
                </a:solidFill>
                <a:latin typeface="Consolas"/>
                <a:cs typeface="Calibri Light"/>
              </a:rPr>
              <a:t> </a:t>
            </a:r>
            <a:r>
              <a:rPr lang="en-US" sz="1600" dirty="0" err="1">
                <a:solidFill>
                  <a:srgbClr val="278E80"/>
                </a:solidFill>
                <a:latin typeface="Consolas"/>
                <a:cs typeface="Calibri Light"/>
              </a:rPr>
              <a:t>typeof</a:t>
            </a:r>
            <a:r>
              <a:rPr lang="en-US" sz="1600" dirty="0">
                <a:solidFill>
                  <a:srgbClr val="9AA4AB"/>
                </a:solidFill>
                <a:latin typeface="Consolas"/>
                <a:cs typeface="Calibri Light"/>
              </a:rPr>
              <a:t>(</a:t>
            </a:r>
            <a:r>
              <a:rPr lang="en-US" sz="1600" dirty="0" err="1">
                <a:solidFill>
                  <a:srgbClr val="111111"/>
                </a:solidFill>
                <a:latin typeface="Consolas"/>
                <a:cs typeface="Calibri Light"/>
              </a:rPr>
              <a:t>GreetingPage</a:t>
            </a:r>
            <a:r>
              <a:rPr lang="en-US" sz="1600" dirty="0">
                <a:solidFill>
                  <a:srgbClr val="9AA4AB"/>
                </a:solidFill>
                <a:latin typeface="Consolas"/>
                <a:cs typeface="Calibri Light"/>
              </a:rPr>
              <a:t>));</a:t>
            </a:r>
            <a:br>
              <a:rPr lang="en-US" sz="1600" dirty="0">
                <a:solidFill>
                  <a:srgbClr val="9AA4AB"/>
                </a:solidFill>
                <a:latin typeface="Consolas"/>
                <a:cs typeface="Calibri Light"/>
              </a:rPr>
            </a:br>
            <a:endParaRPr lang="en-US" sz="1600" dirty="0">
              <a:solidFill>
                <a:srgbClr val="9AA4AB"/>
              </a:solidFill>
              <a:latin typeface="Consolas"/>
              <a:cs typeface="Calibri Light"/>
            </a:endParaRPr>
          </a:p>
          <a:p>
            <a:pPr marL="342900" indent="-342900">
              <a:buFont typeface="Arial"/>
              <a:buChar char="•"/>
            </a:pPr>
            <a:endParaRPr lang="en-US" sz="1600" dirty="0">
              <a:latin typeface="Consolas"/>
              <a:cs typeface="Calibri Light"/>
            </a:endParaRPr>
          </a:p>
          <a:p>
            <a:pPr marL="342900" indent="-342900">
              <a:buFont typeface="Arial"/>
              <a:buChar char="•"/>
            </a:pPr>
            <a:r>
              <a:rPr lang="en-US" sz="2200" dirty="0">
                <a:latin typeface="Calibri Light"/>
                <a:cs typeface="Calibri Light"/>
              </a:rPr>
              <a:t>Navigating to the </a:t>
            </a:r>
            <a:r>
              <a:rPr lang="en-US" sz="2200" dirty="0" err="1">
                <a:latin typeface="Calibri Light"/>
                <a:cs typeface="Calibri Light"/>
              </a:rPr>
              <a:t>GreetingPage</a:t>
            </a:r>
            <a:r>
              <a:rPr lang="en-US" sz="2200" dirty="0">
                <a:latin typeface="Calibri Light"/>
                <a:cs typeface="Calibri Light"/>
              </a:rPr>
              <a:t>:</a:t>
            </a:r>
            <a:br>
              <a:rPr lang="en-US" sz="2200" dirty="0">
                <a:latin typeface="Calibri Light"/>
                <a:cs typeface="Calibri Light"/>
              </a:rPr>
            </a:br>
            <a:r>
              <a:rPr lang="en-US" sz="1600" dirty="0">
                <a:solidFill>
                  <a:srgbClr val="278E80"/>
                </a:solidFill>
                <a:latin typeface="Consolas"/>
                <a:cs typeface="Calibri Light"/>
              </a:rPr>
              <a:t>await</a:t>
            </a:r>
            <a:r>
              <a:rPr lang="en-US" sz="1600" dirty="0">
                <a:solidFill>
                  <a:srgbClr val="006FE0"/>
                </a:solidFill>
                <a:latin typeface="Consolas"/>
                <a:cs typeface="Calibri Light"/>
              </a:rPr>
              <a:t> </a:t>
            </a:r>
            <a:r>
              <a:rPr lang="en-US" sz="1600" dirty="0" err="1">
                <a:solidFill>
                  <a:srgbClr val="0086B3"/>
                </a:solidFill>
                <a:latin typeface="Consolas"/>
                <a:cs typeface="Calibri Light"/>
              </a:rPr>
              <a:t>Shell.Current.GoToAsync</a:t>
            </a:r>
            <a:r>
              <a:rPr lang="en-US" sz="1600" dirty="0">
                <a:solidFill>
                  <a:srgbClr val="9AA4AB"/>
                </a:solidFill>
                <a:latin typeface="Consolas"/>
                <a:cs typeface="Calibri Light"/>
              </a:rPr>
              <a:t>($</a:t>
            </a:r>
            <a:r>
              <a:rPr lang="en-US" sz="1600" dirty="0">
                <a:solidFill>
                  <a:srgbClr val="008000"/>
                </a:solidFill>
                <a:latin typeface="Consolas"/>
                <a:cs typeface="Calibri Light"/>
              </a:rPr>
              <a:t>"</a:t>
            </a:r>
            <a:r>
              <a:rPr lang="en-US" sz="1600" dirty="0" err="1">
                <a:solidFill>
                  <a:srgbClr val="008000"/>
                </a:solidFill>
                <a:latin typeface="Consolas"/>
                <a:cs typeface="Calibri Light"/>
              </a:rPr>
              <a:t>greeting?msg</a:t>
            </a:r>
            <a:r>
              <a:rPr lang="en-US" sz="1600" dirty="0">
                <a:solidFill>
                  <a:srgbClr val="008000"/>
                </a:solidFill>
                <a:latin typeface="Consolas"/>
                <a:cs typeface="Calibri Light"/>
              </a:rPr>
              <a:t>=Hello"</a:t>
            </a:r>
            <a:r>
              <a:rPr lang="en-US" sz="1600" dirty="0">
                <a:solidFill>
                  <a:srgbClr val="9AA4AB"/>
                </a:solidFill>
                <a:latin typeface="Consolas"/>
                <a:cs typeface="Calibri Light"/>
              </a:rPr>
              <a:t>)</a:t>
            </a:r>
            <a:endParaRPr lang="en-US" sz="1600" dirty="0">
              <a:latin typeface="Consolas"/>
              <a:cs typeface="Calibri Light"/>
            </a:endParaRPr>
          </a:p>
        </p:txBody>
      </p:sp>
      <p:sp>
        <p:nvSpPr>
          <p:cNvPr id="35" name="TextBox 34">
            <a:extLst>
              <a:ext uri="{FF2B5EF4-FFF2-40B4-BE49-F238E27FC236}">
                <a16:creationId xmlns:a16="http://schemas.microsoft.com/office/drawing/2014/main" id="{420A4AB6-CA86-4CFA-86B4-AF9CA68BC24E}"/>
              </a:ext>
            </a:extLst>
          </p:cNvPr>
          <p:cNvSpPr txBox="1"/>
          <p:nvPr/>
        </p:nvSpPr>
        <p:spPr>
          <a:xfrm>
            <a:off x="6714563" y="896116"/>
            <a:ext cx="458760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78E80"/>
                </a:solidFill>
                <a:latin typeface="Consolas"/>
              </a:rPr>
              <a:t>&lt;</a:t>
            </a:r>
            <a:r>
              <a:rPr lang="en-US" sz="1400" dirty="0" err="1">
                <a:solidFill>
                  <a:srgbClr val="278E80"/>
                </a:solidFill>
                <a:latin typeface="Consolas"/>
              </a:rPr>
              <a:t>ShellItem</a:t>
            </a:r>
            <a:r>
              <a:rPr lang="en-US" sz="1400" dirty="0">
                <a:solidFill>
                  <a:srgbClr val="278E80"/>
                </a:solidFill>
                <a:latin typeface="Consolas"/>
              </a:rPr>
              <a:t> </a:t>
            </a:r>
            <a:r>
              <a:rPr lang="en-US" sz="1400" dirty="0">
                <a:solidFill>
                  <a:srgbClr val="0086B3"/>
                </a:solidFill>
                <a:latin typeface="Consolas"/>
              </a:rPr>
              <a:t>Title</a:t>
            </a:r>
            <a:r>
              <a:rPr lang="en-US" sz="1400" dirty="0">
                <a:solidFill>
                  <a:srgbClr val="9AA4AB"/>
                </a:solidFill>
                <a:latin typeface="Consolas"/>
              </a:rPr>
              <a:t>=</a:t>
            </a:r>
            <a:r>
              <a:rPr lang="en-US" sz="1400" dirty="0">
                <a:solidFill>
                  <a:srgbClr val="008000"/>
                </a:solidFill>
                <a:latin typeface="Consolas"/>
              </a:rPr>
              <a:t>"Home"</a:t>
            </a:r>
            <a:r>
              <a:rPr lang="en-US" sz="1400" dirty="0">
                <a:solidFill>
                  <a:srgbClr val="006FE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"a"</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ShellSection</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"b"</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"home"</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local:MainPage</a:t>
            </a:r>
            <a:r>
              <a:rPr lang="en-US" sz="1400" dirty="0">
                <a:solidFill>
                  <a:srgbClr val="278E80"/>
                </a:solidFill>
                <a:latin typeface="Consolas"/>
              </a:rPr>
              <a:t> /&gt;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"notifications"</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local:NotificationsPage</a:t>
            </a:r>
            <a:r>
              <a:rPr lang="en-US" sz="1400" dirty="0">
                <a:solidFill>
                  <a:srgbClr val="278E80"/>
                </a:solidFill>
                <a:latin typeface="Consolas"/>
              </a:rPr>
              <a:t> /&gt;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ShellSection</a:t>
            </a:r>
            <a:r>
              <a:rPr lang="en-US" sz="1400" dirty="0">
                <a:solidFill>
                  <a:srgbClr val="278E80"/>
                </a:solidFill>
                <a:latin typeface="Consolas"/>
              </a:rPr>
              <a:t>&gt;</a:t>
            </a:r>
          </a:p>
          <a:p>
            <a:r>
              <a:rPr lang="en-US" sz="1400" dirty="0">
                <a:solidFill>
                  <a:srgbClr val="278E80"/>
                </a:solidFill>
                <a:latin typeface="Consolas"/>
              </a:rPr>
              <a:t>&lt;/</a:t>
            </a:r>
            <a:r>
              <a:rPr lang="en-US" sz="1400" dirty="0" err="1">
                <a:solidFill>
                  <a:srgbClr val="278E80"/>
                </a:solidFill>
                <a:latin typeface="Consolas"/>
              </a:rPr>
              <a:t>ShellItem</a:t>
            </a:r>
            <a:r>
              <a:rPr lang="en-US" sz="1400" dirty="0">
                <a:solidFill>
                  <a:srgbClr val="278E80"/>
                </a:solidFill>
                <a:latin typeface="Consolas"/>
              </a:rPr>
              <a:t>&gt;</a:t>
            </a:r>
            <a:endParaRPr lang="en-US" sz="1400" dirty="0">
              <a:latin typeface="Consolas"/>
            </a:endParaRPr>
          </a:p>
        </p:txBody>
      </p:sp>
    </p:spTree>
    <p:extLst>
      <p:ext uri="{BB962C8B-B14F-4D97-AF65-F5344CB8AC3E}">
        <p14:creationId xmlns:p14="http://schemas.microsoft.com/office/powerpoint/2010/main" val="230122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72D-1816-4717-8498-D38081A58BC0}"/>
              </a:ext>
            </a:extLst>
          </p:cNvPr>
          <p:cNvSpPr>
            <a:spLocks noGrp="1"/>
          </p:cNvSpPr>
          <p:nvPr>
            <p:ph type="title"/>
          </p:nvPr>
        </p:nvSpPr>
        <p:spPr/>
        <p:txBody>
          <a:bodyPr/>
          <a:lstStyle/>
          <a:p>
            <a:r>
              <a:rPr lang="en-US"/>
              <a:t>Query Property</a:t>
            </a:r>
          </a:p>
        </p:txBody>
      </p:sp>
      <p:sp>
        <p:nvSpPr>
          <p:cNvPr id="3" name="Content Placeholder 2">
            <a:extLst>
              <a:ext uri="{FF2B5EF4-FFF2-40B4-BE49-F238E27FC236}">
                <a16:creationId xmlns:a16="http://schemas.microsoft.com/office/drawing/2014/main" id="{96C9B9C0-5BEF-4208-ADC0-893D64A63794}"/>
              </a:ext>
            </a:extLst>
          </p:cNvPr>
          <p:cNvSpPr>
            <a:spLocks noGrp="1"/>
          </p:cNvSpPr>
          <p:nvPr>
            <p:ph idx="1"/>
          </p:nvPr>
        </p:nvSpPr>
        <p:spPr/>
        <p:txBody>
          <a:bodyPr vert="horz" lIns="91440" tIns="45720" rIns="91440" bIns="45720" numCol="1" spcCol="0" rtlCol="0" anchor="t">
            <a:normAutofit/>
          </a:bodyPr>
          <a:lstStyle/>
          <a:p>
            <a:pPr marL="456565" indent="-456565"/>
            <a:r>
              <a:rPr lang="en-US" sz="2200" dirty="0">
                <a:latin typeface="Calibri"/>
              </a:rPr>
              <a:t>How is the query parameter "msg" </a:t>
            </a:r>
            <a:br>
              <a:rPr lang="en-US" sz="2200" dirty="0">
                <a:latin typeface="Calibri"/>
              </a:rPr>
            </a:br>
            <a:r>
              <a:rPr lang="en-US" sz="2200" dirty="0">
                <a:latin typeface="Calibri"/>
              </a:rPr>
              <a:t>handled from the query: </a:t>
            </a:r>
            <a:br>
              <a:rPr lang="en-US" dirty="0"/>
            </a:br>
            <a:r>
              <a:rPr lang="en-US" sz="1600" dirty="0" err="1">
                <a:solidFill>
                  <a:srgbClr val="0086B3"/>
                </a:solidFill>
                <a:latin typeface="Consolas"/>
              </a:rPr>
              <a:t>Shell.Current</a:t>
            </a:r>
            <a:r>
              <a:rPr lang="en-US" sz="1600" dirty="0" err="1">
                <a:solidFill>
                  <a:srgbClr val="9AA4AB"/>
                </a:solidFill>
                <a:latin typeface="Consolas"/>
              </a:rPr>
              <a:t>.</a:t>
            </a:r>
            <a:r>
              <a:rPr lang="en-US" sz="1600" dirty="0" err="1">
                <a:solidFill>
                  <a:srgbClr val="0086B3"/>
                </a:solidFill>
                <a:latin typeface="Consolas"/>
              </a:rPr>
              <a:t>GoToAsync</a:t>
            </a:r>
            <a:br>
              <a:rPr lang="en-US" sz="1600" dirty="0">
                <a:latin typeface="Consolas"/>
              </a:rPr>
            </a:br>
            <a:r>
              <a:rPr lang="en-US" sz="1600" dirty="0">
                <a:solidFill>
                  <a:srgbClr val="9AA4AB"/>
                </a:solidFill>
                <a:latin typeface="Consolas"/>
              </a:rPr>
              <a:t>(</a:t>
            </a:r>
            <a:r>
              <a:rPr lang="en-US" sz="1600" dirty="0">
                <a:solidFill>
                  <a:srgbClr val="008000"/>
                </a:solidFill>
                <a:latin typeface="Consolas"/>
              </a:rPr>
              <a:t>"</a:t>
            </a:r>
            <a:r>
              <a:rPr lang="en-US" sz="1600" dirty="0" err="1">
                <a:solidFill>
                  <a:srgbClr val="008000"/>
                </a:solidFill>
                <a:latin typeface="Consolas"/>
              </a:rPr>
              <a:t>greeting?msg</a:t>
            </a:r>
            <a:r>
              <a:rPr lang="en-US" sz="1600" dirty="0">
                <a:solidFill>
                  <a:srgbClr val="008000"/>
                </a:solidFill>
                <a:latin typeface="Consolas"/>
              </a:rPr>
              <a:t>=Hello"</a:t>
            </a:r>
            <a:r>
              <a:rPr lang="en-US" sz="1600" dirty="0">
                <a:solidFill>
                  <a:srgbClr val="9AA4AB"/>
                </a:solidFill>
                <a:latin typeface="Consolas"/>
              </a:rPr>
              <a:t>);</a:t>
            </a:r>
            <a:endParaRPr lang="en-US" sz="1600" dirty="0">
              <a:latin typeface="Consolas"/>
            </a:endParaRPr>
          </a:p>
          <a:p>
            <a:pPr marL="456565" indent="-456565"/>
            <a:r>
              <a:rPr lang="en-US" sz="2200" dirty="0">
                <a:latin typeface="Calibri"/>
              </a:rPr>
              <a:t>That's where the </a:t>
            </a:r>
            <a:r>
              <a:rPr lang="en-US" sz="2200" dirty="0" err="1">
                <a:latin typeface="Calibri"/>
              </a:rPr>
              <a:t>QueryProperty</a:t>
            </a:r>
            <a:r>
              <a:rPr lang="en-US" sz="2200" dirty="0">
                <a:latin typeface="Calibri"/>
              </a:rPr>
              <a:t> </a:t>
            </a:r>
            <a:br>
              <a:rPr lang="en-US" sz="2200" dirty="0">
                <a:latin typeface="Calibri"/>
              </a:rPr>
            </a:br>
            <a:r>
              <a:rPr lang="en-US" sz="2200" dirty="0">
                <a:latin typeface="Calibri"/>
              </a:rPr>
              <a:t>attribute comes in:</a:t>
            </a:r>
          </a:p>
          <a:p>
            <a:pPr marL="456565" indent="-456565"/>
            <a:endParaRPr lang="en-US" dirty="0"/>
          </a:p>
        </p:txBody>
      </p:sp>
      <p:sp>
        <p:nvSpPr>
          <p:cNvPr id="17" name="TextBox 16">
            <a:extLst>
              <a:ext uri="{FF2B5EF4-FFF2-40B4-BE49-F238E27FC236}">
                <a16:creationId xmlns:a16="http://schemas.microsoft.com/office/drawing/2014/main" id="{D85671F2-4265-47EF-AF43-2B49E1F7F476}"/>
              </a:ext>
            </a:extLst>
          </p:cNvPr>
          <p:cNvSpPr txBox="1"/>
          <p:nvPr/>
        </p:nvSpPr>
        <p:spPr>
          <a:xfrm>
            <a:off x="5364982" y="753207"/>
            <a:ext cx="6550060" cy="5924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800080"/>
                </a:solidFill>
                <a:latin typeface="Consolas"/>
              </a:rPr>
              <a:t>namespace</a:t>
            </a:r>
            <a:r>
              <a:rPr lang="en-US" sz="1500" dirty="0">
                <a:solidFill>
                  <a:srgbClr val="006FE0"/>
                </a:solidFill>
                <a:latin typeface="Consolas"/>
              </a:rPr>
              <a:t> </a:t>
            </a:r>
            <a:r>
              <a:rPr lang="en-US" sz="1500" dirty="0" err="1">
                <a:solidFill>
                  <a:srgbClr val="111111"/>
                </a:solidFill>
                <a:latin typeface="Consolas"/>
              </a:rPr>
              <a:t>NewApp</a:t>
            </a:r>
            <a:r>
              <a:rPr lang="en-US" sz="1500" dirty="0" err="1">
                <a:solidFill>
                  <a:srgbClr val="9AA4AB"/>
                </a:solidFill>
                <a:latin typeface="Consolas"/>
              </a:rPr>
              <a:t>.</a:t>
            </a:r>
            <a:r>
              <a:rPr lang="en-US" sz="1500" dirty="0" err="1">
                <a:latin typeface="Consolas"/>
              </a:rPr>
              <a:t>Pages</a:t>
            </a:r>
            <a:endParaRPr lang="en-US" sz="1500" dirty="0">
              <a:latin typeface="Consolas"/>
            </a:endParaRPr>
          </a:p>
          <a:p>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r>
              <a:rPr lang="en-US" sz="1500" dirty="0" err="1">
                <a:solidFill>
                  <a:srgbClr val="0086B3"/>
                </a:solidFill>
                <a:latin typeface="Consolas"/>
              </a:rPr>
              <a:t>QueryProperty</a:t>
            </a:r>
            <a:r>
              <a:rPr lang="en-US" sz="1500" dirty="0">
                <a:solidFill>
                  <a:srgbClr val="9AA4AB"/>
                </a:solidFill>
                <a:latin typeface="Consolas"/>
              </a:rPr>
              <a:t>(</a:t>
            </a:r>
            <a:r>
              <a:rPr lang="en-US" sz="1500" dirty="0">
                <a:solidFill>
                  <a:srgbClr val="008000"/>
                </a:solidFill>
                <a:latin typeface="Consolas"/>
              </a:rPr>
              <a:t>"Message"</a:t>
            </a:r>
            <a:r>
              <a:rPr lang="en-US" sz="1500" dirty="0">
                <a:solidFill>
                  <a:srgbClr val="9AA4AB"/>
                </a:solidFill>
                <a:latin typeface="Consolas"/>
              </a:rPr>
              <a:t>,</a:t>
            </a:r>
            <a:r>
              <a:rPr lang="en-US" sz="1500" dirty="0">
                <a:solidFill>
                  <a:srgbClr val="006FE0"/>
                </a:solidFill>
                <a:latin typeface="Consolas"/>
              </a:rPr>
              <a:t> </a:t>
            </a:r>
            <a:r>
              <a:rPr lang="en-US" sz="1500" dirty="0">
                <a:solidFill>
                  <a:srgbClr val="008000"/>
                </a:solidFill>
                <a:latin typeface="Consolas"/>
              </a:rPr>
              <a:t>"msg"</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a:solidFill>
                  <a:srgbClr val="0086B3"/>
                </a:solidFill>
                <a:latin typeface="Consolas"/>
              </a:rPr>
              <a:t>partial </a:t>
            </a:r>
            <a:r>
              <a:rPr lang="en-US" sz="1500" dirty="0">
                <a:solidFill>
                  <a:srgbClr val="800080"/>
                </a:solidFill>
                <a:latin typeface="Consolas"/>
              </a:rPr>
              <a:t>class</a:t>
            </a:r>
            <a:r>
              <a:rPr lang="en-US" sz="1500" dirty="0">
                <a:solidFill>
                  <a:srgbClr val="006FE0"/>
                </a:solidFill>
                <a:latin typeface="Consolas"/>
              </a:rPr>
              <a:t> </a:t>
            </a:r>
            <a:r>
              <a:rPr lang="en-US" sz="1500" dirty="0" err="1">
                <a:solidFill>
                  <a:srgbClr val="111111"/>
                </a:solidFill>
                <a:latin typeface="Consolas"/>
              </a:rPr>
              <a:t>GreetingPage</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err="1">
                <a:solidFill>
                  <a:srgbClr val="0086B3"/>
                </a:solidFill>
                <a:latin typeface="Consolas"/>
              </a:rPr>
              <a:t>ContentPage</a:t>
            </a:r>
            <a:endParaRPr lang="en-US" sz="1500" dirty="0">
              <a:solidFill>
                <a:srgbClr val="0086B3"/>
              </a:solidFill>
              <a:latin typeface="Consolas"/>
            </a:endParaRP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err="1">
                <a:solidFill>
                  <a:srgbClr val="0086B3"/>
                </a:solidFill>
                <a:latin typeface="Consolas"/>
              </a:rPr>
              <a:t>GreetingPage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err="1">
                <a:solidFill>
                  <a:srgbClr val="0086B3"/>
                </a:solidFill>
                <a:latin typeface="Consolas"/>
              </a:rPr>
              <a:t>InitializeComponent</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endParaRPr lang="en-US" sz="1500" dirty="0">
              <a:latin typeface="Consolas"/>
            </a:endParaRPr>
          </a:p>
          <a:p>
            <a:r>
              <a:rPr lang="en-US" sz="1500" dirty="0">
                <a:solidFill>
                  <a:srgbClr val="006FE0"/>
                </a:solidFill>
                <a:latin typeface="Consolas"/>
              </a:rPr>
              <a:t>        </a:t>
            </a:r>
            <a:r>
              <a:rPr lang="en-US" sz="1500" dirty="0">
                <a:solidFill>
                  <a:srgbClr val="800080"/>
                </a:solidFill>
                <a:latin typeface="Consolas"/>
              </a:rPr>
              <a:t>string</a:t>
            </a:r>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a:solidFill>
                  <a:srgbClr val="800080"/>
                </a:solidFill>
                <a:latin typeface="Consolas"/>
              </a:rPr>
              <a:t>string</a:t>
            </a:r>
            <a:r>
              <a:rPr lang="en-US" sz="1500" dirty="0">
                <a:solidFill>
                  <a:srgbClr val="006FE0"/>
                </a:solidFill>
                <a:latin typeface="Consolas"/>
              </a:rPr>
              <a:t> </a:t>
            </a:r>
            <a:r>
              <a:rPr lang="en-US" sz="1500" dirty="0">
                <a:solidFill>
                  <a:srgbClr val="0086B3"/>
                </a:solidFill>
                <a:latin typeface="Consolas"/>
              </a:rPr>
              <a:t>Message</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800080"/>
                </a:solidFill>
                <a:latin typeface="Consolas"/>
              </a:rPr>
              <a:t>get</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a:solidFill>
                  <a:srgbClr val="800080"/>
                </a:solidFill>
                <a:latin typeface="Consolas"/>
              </a:rPr>
              <a:t>return</a:t>
            </a:r>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9AA4AB"/>
                </a:solidFill>
                <a:latin typeface="Consolas"/>
              </a:rPr>
              <a:t>;</a:t>
            </a:r>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800080"/>
                </a:solidFill>
                <a:latin typeface="Consolas"/>
              </a:rPr>
              <a:t>set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a:solidFill>
                  <a:srgbClr val="111111"/>
                </a:solidFill>
                <a:latin typeface="Consolas"/>
              </a:rPr>
              <a:t>value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9AA4AB"/>
                </a:solidFill>
                <a:latin typeface="Consolas"/>
              </a:rPr>
              <a:t>}</a:t>
            </a:r>
          </a:p>
          <a:p>
            <a:endParaRPr lang="en-US" sz="1600" dirty="0">
              <a:latin typeface="Consolas"/>
            </a:endParaRPr>
          </a:p>
          <a:p>
            <a:endParaRPr lang="en-US" sz="1600" dirty="0">
              <a:latin typeface="Consolas"/>
            </a:endParaRPr>
          </a:p>
          <a:p>
            <a:endParaRPr lang="en-US" sz="1600" dirty="0">
              <a:latin typeface="Consolas"/>
            </a:endParaRPr>
          </a:p>
          <a:p>
            <a:endParaRPr lang="en-US" sz="1600" dirty="0">
              <a:latin typeface="Consolas"/>
            </a:endParaRPr>
          </a:p>
        </p:txBody>
      </p:sp>
    </p:spTree>
    <p:extLst>
      <p:ext uri="{BB962C8B-B14F-4D97-AF65-F5344CB8AC3E}">
        <p14:creationId xmlns:p14="http://schemas.microsoft.com/office/powerpoint/2010/main" val="307429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Layouts</a:t>
            </a:r>
          </a:p>
        </p:txBody>
      </p:sp>
      <p:sp>
        <p:nvSpPr>
          <p:cNvPr id="3" name="Content Placeholder 2"/>
          <p:cNvSpPr>
            <a:spLocks noGrp="1"/>
          </p:cNvSpPr>
          <p:nvPr>
            <p:ph idx="1"/>
          </p:nvPr>
        </p:nvSpPr>
        <p:spPr>
          <a:xfrm>
            <a:off x="609600" y="2190379"/>
            <a:ext cx="11116235" cy="4162011"/>
          </a:xfrm>
        </p:spPr>
        <p:txBody>
          <a:bodyPr vert="horz" lIns="91440" tIns="45720" rIns="91440" bIns="45720" numCol="1" spcCol="0" rtlCol="0" anchor="t">
            <a:noAutofit/>
          </a:bodyPr>
          <a:lstStyle/>
          <a:p>
            <a:pPr marL="456565" indent="-456565">
              <a:lnSpc>
                <a:spcPct val="100000"/>
              </a:lnSpc>
              <a:spcBef>
                <a:spcPts val="600"/>
              </a:spcBef>
            </a:pPr>
            <a:r>
              <a:rPr lang="en-US" sz="1600" b="1" err="1">
                <a:latin typeface="Calibri"/>
              </a:rPr>
              <a:t>StackLayout</a:t>
            </a:r>
            <a:r>
              <a:rPr lang="en-US" sz="1600">
                <a:latin typeface="Calibri"/>
              </a:rPr>
              <a:t>: Positions child elements in a single line, oriented vertically or horizontally. Sets the child bounds automatically during a layout cycle. User-assigned bounds will be overwritten and thus should not be set on a child element by the user. </a:t>
            </a:r>
          </a:p>
          <a:p>
            <a:pPr marL="456565" indent="-456565">
              <a:lnSpc>
                <a:spcPct val="100000"/>
              </a:lnSpc>
              <a:spcBef>
                <a:spcPts val="600"/>
              </a:spcBef>
            </a:pPr>
            <a:r>
              <a:rPr lang="en-US" sz="1600" b="1" err="1">
                <a:latin typeface="Calibri"/>
              </a:rPr>
              <a:t>AbsoluteLayout</a:t>
            </a:r>
            <a:r>
              <a:rPr lang="en-US" sz="1600">
                <a:latin typeface="Calibri"/>
              </a:rPr>
              <a:t>: Positions child elements at absolute requested positions. User-assigned anchors and bounds define the position and size of the control. </a:t>
            </a:r>
          </a:p>
          <a:p>
            <a:pPr marL="456565" indent="-456565">
              <a:lnSpc>
                <a:spcPct val="100000"/>
              </a:lnSpc>
              <a:spcBef>
                <a:spcPts val="600"/>
              </a:spcBef>
            </a:pPr>
            <a:r>
              <a:rPr lang="en-US" sz="1600" b="1" err="1">
                <a:latin typeface="Calibri"/>
              </a:rPr>
              <a:t>RelativeLayout</a:t>
            </a:r>
            <a:r>
              <a:rPr lang="en-US" sz="1600">
                <a:latin typeface="Calibri"/>
              </a:rPr>
              <a:t>: Uses Constraints to lay out its children. </a:t>
            </a:r>
          </a:p>
          <a:p>
            <a:pPr marL="456565" indent="-456565">
              <a:lnSpc>
                <a:spcPct val="100000"/>
              </a:lnSpc>
              <a:spcBef>
                <a:spcPts val="600"/>
              </a:spcBef>
            </a:pPr>
            <a:r>
              <a:rPr lang="en-US" sz="1600" b="1" err="1">
                <a:latin typeface="Calibri"/>
              </a:rPr>
              <a:t>GridLayout</a:t>
            </a:r>
            <a:r>
              <a:rPr lang="en-US" sz="1600">
                <a:latin typeface="Calibri"/>
              </a:rPr>
              <a:t>: Contains views arranged in rows and columns. </a:t>
            </a:r>
          </a:p>
          <a:p>
            <a:pPr marL="456565" indent="-456565">
              <a:lnSpc>
                <a:spcPct val="100000"/>
              </a:lnSpc>
              <a:spcBef>
                <a:spcPts val="600"/>
              </a:spcBef>
            </a:pPr>
            <a:r>
              <a:rPr lang="en-US" sz="1600" b="1" err="1">
                <a:latin typeface="Calibri"/>
              </a:rPr>
              <a:t>ContentPresenter</a:t>
            </a:r>
            <a:r>
              <a:rPr lang="en-US" sz="1600">
                <a:latin typeface="Calibri"/>
              </a:rPr>
              <a:t>: A layout manager for templated views used within a </a:t>
            </a:r>
            <a:r>
              <a:rPr lang="en-US" sz="1600" err="1">
                <a:latin typeface="Calibri"/>
              </a:rPr>
              <a:t>ControlTemplate</a:t>
            </a:r>
            <a:r>
              <a:rPr lang="en-US" sz="1600">
                <a:latin typeface="Calibri"/>
              </a:rPr>
              <a:t> to mark where presented content appears. </a:t>
            </a:r>
          </a:p>
          <a:p>
            <a:pPr marL="456565" indent="-456565">
              <a:lnSpc>
                <a:spcPct val="100000"/>
              </a:lnSpc>
              <a:spcBef>
                <a:spcPts val="600"/>
              </a:spcBef>
            </a:pPr>
            <a:r>
              <a:rPr lang="en-US" sz="1600" b="1" err="1">
                <a:latin typeface="Calibri"/>
              </a:rPr>
              <a:t>ContentView</a:t>
            </a:r>
            <a:r>
              <a:rPr lang="en-US" sz="1600">
                <a:latin typeface="Calibri"/>
              </a:rPr>
              <a:t>: An element with a single content, which has very little use of its own. Its purpose is to serve as a base class for user-defined compound views. </a:t>
            </a:r>
          </a:p>
          <a:p>
            <a:pPr marL="456565" indent="-456565">
              <a:lnSpc>
                <a:spcPct val="100000"/>
              </a:lnSpc>
              <a:spcBef>
                <a:spcPts val="600"/>
              </a:spcBef>
            </a:pPr>
            <a:r>
              <a:rPr lang="en-US" sz="1600" b="1" err="1">
                <a:latin typeface="Calibri"/>
              </a:rPr>
              <a:t>ScrollView</a:t>
            </a:r>
            <a:r>
              <a:rPr lang="en-US" sz="1600">
                <a:latin typeface="Calibri"/>
              </a:rPr>
              <a:t>: An element capable of scrolling if its content requires it. </a:t>
            </a:r>
          </a:p>
          <a:p>
            <a:pPr marL="456565" indent="-456565">
              <a:lnSpc>
                <a:spcPct val="100000"/>
              </a:lnSpc>
              <a:spcBef>
                <a:spcPts val="600"/>
              </a:spcBef>
            </a:pPr>
            <a:r>
              <a:rPr lang="en-US" sz="1600" b="1">
                <a:latin typeface="Calibri"/>
              </a:rPr>
              <a:t>Frame</a:t>
            </a:r>
            <a:r>
              <a:rPr lang="en-US" sz="1600">
                <a:latin typeface="Calibri"/>
              </a:rPr>
              <a:t>: An element that contains a single child with some framing options. This layout has a default </a:t>
            </a:r>
            <a:r>
              <a:rPr lang="en-US" sz="1600" err="1">
                <a:latin typeface="Calibri"/>
              </a:rPr>
              <a:t>Xamarin.Forms.Layout.Padding</a:t>
            </a:r>
            <a:r>
              <a:rPr lang="en-US" sz="1600">
                <a:latin typeface="Calibri"/>
              </a:rPr>
              <a:t> of 20. </a:t>
            </a:r>
          </a:p>
          <a:p>
            <a:pPr marL="456565" indent="-456565">
              <a:lnSpc>
                <a:spcPct val="100000"/>
              </a:lnSpc>
              <a:spcBef>
                <a:spcPts val="600"/>
              </a:spcBef>
            </a:pPr>
            <a:r>
              <a:rPr lang="en-US" sz="1600" b="1" err="1">
                <a:latin typeface="Calibri"/>
              </a:rPr>
              <a:t>TemplatedView</a:t>
            </a:r>
            <a:r>
              <a:rPr lang="en-US" sz="1600">
                <a:latin typeface="Calibri"/>
              </a:rPr>
              <a:t>: An element that displays content with a control template, and the base class for </a:t>
            </a:r>
            <a:r>
              <a:rPr lang="en-US" sz="1600" err="1">
                <a:latin typeface="Calibri"/>
              </a:rPr>
              <a:t>ContentView</a:t>
            </a:r>
            <a:r>
              <a:rPr lang="en-US" sz="1600">
                <a:latin typeface="Calibri"/>
              </a:rPr>
              <a:t>. </a:t>
            </a:r>
          </a:p>
          <a:p>
            <a:pPr marL="456565" indent="-456565">
              <a:lnSpc>
                <a:spcPct val="100000"/>
              </a:lnSpc>
              <a:spcBef>
                <a:spcPts val="600"/>
              </a:spcBef>
            </a:pPr>
            <a:r>
              <a:rPr lang="en-US" sz="1600" b="1" err="1">
                <a:latin typeface="Calibri"/>
              </a:rPr>
              <a:t>FlexLayout</a:t>
            </a:r>
            <a:r>
              <a:rPr lang="en-US" sz="1600">
                <a:latin typeface="Calibri"/>
              </a:rPr>
              <a:t>: Used to arrange views horizontally or vertically with wrapping.</a:t>
            </a:r>
          </a:p>
        </p:txBody>
      </p:sp>
      <p:pic>
        <p:nvPicPr>
          <p:cNvPr id="5" name="Picture 4"/>
          <p:cNvPicPr>
            <a:picLocks noChangeAspect="1"/>
          </p:cNvPicPr>
          <p:nvPr/>
        </p:nvPicPr>
        <p:blipFill>
          <a:blip r:embed="rId3"/>
          <a:stretch>
            <a:fillRect/>
          </a:stretch>
        </p:blipFill>
        <p:spPr>
          <a:xfrm>
            <a:off x="609600" y="828676"/>
            <a:ext cx="7437638" cy="1365963"/>
          </a:xfrm>
          <a:prstGeom prst="rect">
            <a:avLst/>
          </a:prstGeom>
        </p:spPr>
      </p:pic>
      <p:sp>
        <p:nvSpPr>
          <p:cNvPr id="6" name="TextBox 5"/>
          <p:cNvSpPr txBox="1"/>
          <p:nvPr/>
        </p:nvSpPr>
        <p:spPr>
          <a:xfrm>
            <a:off x="8351520" y="328429"/>
            <a:ext cx="3840480" cy="1754326"/>
          </a:xfrm>
          <a:prstGeom prst="rect">
            <a:avLst/>
          </a:prstGeom>
          <a:noFill/>
        </p:spPr>
        <p:txBody>
          <a:bodyPr wrap="square" rtlCol="0">
            <a:spAutoFit/>
          </a:bodyPr>
          <a:lstStyle/>
          <a:p>
            <a:r>
              <a:rPr lang="en-US"/>
              <a:t>The Layout class in Xamarin.Forms is a specialized subtype of View, which acts as a container for other Layouts or Views. It typically contains logic to set the position and size of child elements in Xamarin.Forms applications.</a:t>
            </a:r>
          </a:p>
        </p:txBody>
      </p:sp>
    </p:spTree>
    <p:extLst>
      <p:ext uri="{BB962C8B-B14F-4D97-AF65-F5344CB8AC3E}">
        <p14:creationId xmlns:p14="http://schemas.microsoft.com/office/powerpoint/2010/main" val="1122987113"/>
      </p:ext>
    </p:extLst>
  </p:cSld>
  <p:clrMapOvr>
    <a:masterClrMapping/>
  </p:clrMapOvr>
  <mc:AlternateContent xmlns:mc="http://schemas.openxmlformats.org/markup-compatibility/2006" xmlns:p14="http://schemas.microsoft.com/office/powerpoint/2010/main">
    <mc:Choice Requires="p14">
      <p:transition spd="slow" p14:dur="2000" advTm="390"/>
    </mc:Choice>
    <mc:Fallback xmlns="">
      <p:transition spd="slow" advTm="3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C181-8F3D-46EF-B670-1BD050B82652}"/>
              </a:ext>
            </a:extLst>
          </p:cNvPr>
          <p:cNvSpPr>
            <a:spLocks noGrp="1"/>
          </p:cNvSpPr>
          <p:nvPr>
            <p:ph type="title"/>
          </p:nvPr>
        </p:nvSpPr>
        <p:spPr/>
        <p:txBody>
          <a:bodyPr/>
          <a:lstStyle/>
          <a:p>
            <a:r>
              <a:rPr lang="en-US" err="1"/>
              <a:t>Bindable</a:t>
            </a:r>
            <a:r>
              <a:rPr lang="en-US"/>
              <a:t> Layout</a:t>
            </a:r>
          </a:p>
        </p:txBody>
      </p:sp>
      <p:sp>
        <p:nvSpPr>
          <p:cNvPr id="3" name="Content Placeholder 2">
            <a:extLst>
              <a:ext uri="{FF2B5EF4-FFF2-40B4-BE49-F238E27FC236}">
                <a16:creationId xmlns:a16="http://schemas.microsoft.com/office/drawing/2014/main" id="{7899C944-7D32-42A6-84F9-DEB20B0DDAB9}"/>
              </a:ext>
            </a:extLst>
          </p:cNvPr>
          <p:cNvSpPr>
            <a:spLocks noGrp="1"/>
          </p:cNvSpPr>
          <p:nvPr>
            <p:ph idx="1"/>
          </p:nvPr>
        </p:nvSpPr>
        <p:spPr>
          <a:xfrm>
            <a:off x="609600" y="1352597"/>
            <a:ext cx="10972800" cy="4398719"/>
          </a:xfrm>
        </p:spPr>
        <p:txBody>
          <a:bodyPr vert="horz" lIns="91440" tIns="45720" rIns="91440" bIns="45720" numCol="1" spcCol="0" rtlCol="0" anchor="t">
            <a:normAutofit fontScale="92500" lnSpcReduction="20000"/>
          </a:bodyPr>
          <a:lstStyle/>
          <a:p>
            <a:pPr marL="456565" indent="-456565"/>
            <a:r>
              <a:rPr lang="en-US" sz="2200">
                <a:latin typeface="Calibri"/>
              </a:rPr>
              <a:t>Any layout (Layout&lt;T&gt;) can be enhanced to accept a binding source and an item template.</a:t>
            </a:r>
            <a:endParaRPr lang="en-US"/>
          </a:p>
          <a:p>
            <a:pPr marL="456565" indent="-456565"/>
            <a:r>
              <a:rPr lang="en-US" sz="2200">
                <a:latin typeface="Calibri"/>
              </a:rPr>
              <a:t>Example of using a </a:t>
            </a:r>
            <a:r>
              <a:rPr lang="en-US" sz="2200" err="1">
                <a:latin typeface="Calibri"/>
              </a:rPr>
              <a:t>StackLayout</a:t>
            </a:r>
            <a:r>
              <a:rPr lang="en-US" sz="2200">
                <a:latin typeface="Calibri"/>
              </a:rPr>
              <a:t> within a </a:t>
            </a:r>
            <a:r>
              <a:rPr lang="en-US" sz="2200" err="1">
                <a:latin typeface="Calibri"/>
              </a:rPr>
              <a:t>ScrollView</a:t>
            </a:r>
            <a:r>
              <a:rPr lang="en-US" sz="2200">
                <a:latin typeface="Calibri"/>
              </a:rPr>
              <a:t> for a scrollable horizontal list of items:</a:t>
            </a:r>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r>
              <a:rPr lang="en-US">
                <a:latin typeface="Calibri"/>
                <a:cs typeface="Calibri"/>
              </a:rPr>
              <a:t>Not all layouts are practical. Particularly </a:t>
            </a:r>
            <a:r>
              <a:rPr lang="en-US" err="1">
                <a:latin typeface="Calibri"/>
                <a:cs typeface="Calibri"/>
              </a:rPr>
              <a:t>AbsoluteLayout</a:t>
            </a:r>
            <a:r>
              <a:rPr lang="en-US">
                <a:latin typeface="Calibri"/>
                <a:cs typeface="Calibri"/>
              </a:rPr>
              <a:t>, Grid, and </a:t>
            </a:r>
            <a:r>
              <a:rPr lang="en-US" err="1">
                <a:latin typeface="Calibri"/>
                <a:cs typeface="Calibri"/>
              </a:rPr>
              <a:t>RelativeLayout</a:t>
            </a:r>
            <a:r>
              <a:rPr lang="en-US">
                <a:latin typeface="Calibri"/>
                <a:cs typeface="Calibri"/>
              </a:rPr>
              <a:t> because nesting these layouts is </a:t>
            </a:r>
            <a:r>
              <a:rPr lang="en-US" err="1">
                <a:latin typeface="Calibri"/>
                <a:cs typeface="Calibri"/>
              </a:rPr>
              <a:t>inneficient</a:t>
            </a:r>
            <a:r>
              <a:rPr lang="en-US">
                <a:latin typeface="Calibri"/>
                <a:cs typeface="Calibri"/>
              </a:rPr>
              <a:t> and problematic. </a:t>
            </a:r>
            <a:endParaRPr lang="en-US"/>
          </a:p>
          <a:p>
            <a:pPr marL="456565" indent="-456565"/>
            <a:endParaRPr lang="en-US"/>
          </a:p>
        </p:txBody>
      </p:sp>
      <p:sp>
        <p:nvSpPr>
          <p:cNvPr id="4" name="TextBox 3">
            <a:extLst>
              <a:ext uri="{FF2B5EF4-FFF2-40B4-BE49-F238E27FC236}">
                <a16:creationId xmlns:a16="http://schemas.microsoft.com/office/drawing/2014/main" id="{CD2DB485-D8AF-4BB4-B914-74A4D4D023D8}"/>
              </a:ext>
            </a:extLst>
          </p:cNvPr>
          <p:cNvSpPr txBox="1"/>
          <p:nvPr/>
        </p:nvSpPr>
        <p:spPr>
          <a:xfrm>
            <a:off x="744835" y="2554061"/>
            <a:ext cx="111817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 </a:t>
            </a:r>
            <a:r>
              <a:rPr lang="en-US" sz="1500" err="1">
                <a:solidFill>
                  <a:srgbClr val="0086B3"/>
                </a:solidFill>
                <a:latin typeface="Consolas"/>
              </a:rPr>
              <a:t>VerticalScrollBarVisibility</a:t>
            </a:r>
            <a:r>
              <a:rPr lang="en-US" sz="1500">
                <a:solidFill>
                  <a:srgbClr val="9AA4AB"/>
                </a:solidFill>
                <a:latin typeface="Consolas"/>
              </a:rPr>
              <a:t>=</a:t>
            </a:r>
            <a:r>
              <a:rPr lang="en-US" sz="1500">
                <a:solidFill>
                  <a:srgbClr val="008000"/>
                </a:solidFill>
                <a:latin typeface="Consolas"/>
              </a:rPr>
              <a:t>"Never"</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err="1">
                <a:solidFill>
                  <a:srgbClr val="0086B3"/>
                </a:solidFill>
                <a:latin typeface="Consolas"/>
              </a:rPr>
              <a:t>HorizontalScrollBarVisibility</a:t>
            </a:r>
            <a:r>
              <a:rPr lang="en-US" sz="1500">
                <a:solidFill>
                  <a:srgbClr val="9AA4AB"/>
                </a:solidFill>
                <a:latin typeface="Consolas"/>
              </a:rPr>
              <a:t>=</a:t>
            </a:r>
            <a:r>
              <a:rPr lang="en-US" sz="1500">
                <a:solidFill>
                  <a:srgbClr val="008000"/>
                </a:solidFill>
                <a:latin typeface="Consolas"/>
              </a:rPr>
              <a:t>"Always"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StackLayout</a:t>
            </a:r>
            <a:r>
              <a:rPr lang="en-US" sz="1500">
                <a:solidFill>
                  <a:srgbClr val="278E80"/>
                </a:solidFill>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ItemsSource</a:t>
            </a:r>
            <a:r>
              <a:rPr lang="en-US" sz="1500">
                <a:solidFill>
                  <a:srgbClr val="9AA4AB"/>
                </a:solidFill>
                <a:latin typeface="Consolas"/>
              </a:rPr>
              <a:t>=</a:t>
            </a:r>
            <a:r>
              <a:rPr lang="en-US" sz="1500">
                <a:solidFill>
                  <a:srgbClr val="008000"/>
                </a:solidFill>
                <a:latin typeface="Consolas"/>
              </a:rPr>
              <a:t>"{Binding </a:t>
            </a:r>
            <a:r>
              <a:rPr lang="en-US" sz="1500" err="1">
                <a:solidFill>
                  <a:srgbClr val="008000"/>
                </a:solidFill>
                <a:latin typeface="Consolas"/>
              </a:rPr>
              <a:t>ItemsSource</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ItemTemplateSelector</a:t>
            </a:r>
            <a:r>
              <a:rPr lang="en-US" sz="1500">
                <a:solidFill>
                  <a:srgbClr val="9AA4AB"/>
                </a:solidFill>
                <a:latin typeface="Consolas"/>
              </a:rPr>
              <a:t>=</a:t>
            </a:r>
            <a:r>
              <a:rPr lang="en-US" sz="1500">
                <a:solidFill>
                  <a:srgbClr val="008000"/>
                </a:solidFill>
                <a:latin typeface="Consolas"/>
              </a:rPr>
              <a:t>"{</a:t>
            </a:r>
            <a:r>
              <a:rPr lang="en-US" sz="1500" err="1">
                <a:solidFill>
                  <a:srgbClr val="008000"/>
                </a:solidFill>
                <a:latin typeface="Consolas"/>
              </a:rPr>
              <a:t>StaticResource</a:t>
            </a:r>
            <a:r>
              <a:rPr lang="en-US" sz="1500">
                <a:solidFill>
                  <a:srgbClr val="008000"/>
                </a:solidFill>
                <a:latin typeface="Consolas"/>
              </a:rPr>
              <a:t> </a:t>
            </a:r>
            <a:r>
              <a:rPr lang="en-US" sz="1500" err="1">
                <a:solidFill>
                  <a:srgbClr val="008000"/>
                </a:solidFill>
                <a:latin typeface="Consolas"/>
              </a:rPr>
              <a:t>ItemTemplateSelector</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Orientation</a:t>
            </a:r>
            <a:r>
              <a:rPr lang="en-US" sz="1500">
                <a:solidFill>
                  <a:srgbClr val="9AA4AB"/>
                </a:solidFill>
                <a:latin typeface="Consolas"/>
              </a:rPr>
              <a:t>=</a:t>
            </a:r>
            <a:r>
              <a:rPr lang="en-US" sz="1500">
                <a:solidFill>
                  <a:srgbClr val="008000"/>
                </a:solidFill>
                <a:latin typeface="Consolas"/>
              </a:rPr>
              <a:t>"Horizontal"</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Spacing</a:t>
            </a:r>
            <a:r>
              <a:rPr lang="en-US" sz="1500">
                <a:solidFill>
                  <a:srgbClr val="9AA4AB"/>
                </a:solidFill>
                <a:latin typeface="Consolas"/>
              </a:rPr>
              <a:t>=</a:t>
            </a:r>
            <a:r>
              <a:rPr lang="en-US" sz="1500">
                <a:solidFill>
                  <a:srgbClr val="008000"/>
                </a:solidFill>
                <a:latin typeface="Consolas"/>
              </a:rPr>
              <a:t>"7"</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Padding</a:t>
            </a:r>
            <a:r>
              <a:rPr lang="en-US" sz="1500">
                <a:solidFill>
                  <a:srgbClr val="9AA4AB"/>
                </a:solidFill>
                <a:latin typeface="Consolas"/>
              </a:rPr>
              <a:t>=</a:t>
            </a:r>
            <a:r>
              <a:rPr lang="en-US" sz="1500">
                <a:solidFill>
                  <a:srgbClr val="008000"/>
                </a:solidFill>
                <a:latin typeface="Consolas"/>
              </a:rPr>
              <a:t>"10, 5"</a:t>
            </a:r>
            <a:r>
              <a:rPr lang="en-US" sz="1500">
                <a:solidFill>
                  <a:srgbClr val="278E80"/>
                </a:solidFill>
                <a:latin typeface="Consolas"/>
              </a:rPr>
              <a:t> /&gt;</a:t>
            </a:r>
          </a:p>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&gt;</a:t>
            </a:r>
          </a:p>
          <a:p>
            <a:endParaRPr lang="en-US" sz="1600">
              <a:cs typeface="Calibri"/>
            </a:endParaRPr>
          </a:p>
          <a:p>
            <a:endParaRPr lang="en-US" sz="1600">
              <a:cs typeface="Calibri"/>
            </a:endParaRPr>
          </a:p>
          <a:p>
            <a:endParaRPr lang="en-US" sz="1600">
              <a:cs typeface="Calibri"/>
            </a:endParaRPr>
          </a:p>
        </p:txBody>
      </p:sp>
    </p:spTree>
    <p:extLst>
      <p:ext uri="{BB962C8B-B14F-4D97-AF65-F5344CB8AC3E}">
        <p14:creationId xmlns:p14="http://schemas.microsoft.com/office/powerpoint/2010/main" val="3589067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ActivityIndicator</a:t>
            </a:r>
            <a:endParaRPr lang="en-US" sz="1765">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BoxView</a:t>
            </a:r>
            <a:endParaRPr lang="en-US" sz="1765">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DatePicker</a:t>
            </a:r>
            <a:endParaRPr lang="en-US" sz="1765">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ListView</a:t>
            </a:r>
            <a:endParaRPr lang="en-US" sz="1765">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OpenGLView</a:t>
            </a:r>
            <a:endParaRPr lang="en-US" sz="1765">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ProgressBar</a:t>
            </a:r>
            <a:endParaRPr lang="en-US" sz="1765">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SearchBar</a:t>
            </a:r>
            <a:endParaRPr lang="en-US" sz="1765">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TableView</a:t>
            </a:r>
            <a:endParaRPr lang="en-US" sz="1765">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TimePicker</a:t>
            </a:r>
            <a:endParaRPr lang="en-US" sz="1765">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WebView</a:t>
            </a:r>
            <a:endParaRPr lang="en-US" sz="1765">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EntryCell</a:t>
            </a:r>
            <a:endParaRPr lang="en-US" sz="1765">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ImageCell</a:t>
            </a:r>
            <a:endParaRPr lang="en-US" sz="1765">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SwitchCell</a:t>
            </a:r>
            <a:endParaRPr lang="en-US" sz="1765">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TextCell</a:t>
            </a:r>
            <a:endParaRPr lang="en-US" sz="1765">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ViewCell</a:t>
            </a:r>
            <a:endParaRPr lang="en-US" sz="1765">
              <a:solidFill>
                <a:schemeClr val="bg2"/>
              </a:solidFill>
              <a:cs typeface="Helvetica Light"/>
            </a:endParaRPr>
          </a:p>
        </p:txBody>
      </p:sp>
      <p:sp>
        <p:nvSpPr>
          <p:cNvPr id="5" name="Title 4"/>
          <p:cNvSpPr>
            <a:spLocks noGrp="1"/>
          </p:cNvSpPr>
          <p:nvPr>
            <p:ph type="title"/>
          </p:nvPr>
        </p:nvSpPr>
        <p:spPr>
          <a:xfrm>
            <a:off x="612648" y="301752"/>
            <a:ext cx="10972800" cy="530352"/>
          </a:xfrm>
        </p:spPr>
        <p:txBody>
          <a:bodyPr/>
          <a:lstStyle/>
          <a:p>
            <a:r>
              <a:rPr lang="en-US" sz="2800">
                <a:solidFill>
                  <a:srgbClr val="002060"/>
                </a:solidFill>
                <a:latin typeface="+mn-lt"/>
                <a:cs typeface="Helvetica Light"/>
              </a:rPr>
              <a:t>Views (controls or widgets)</a:t>
            </a:r>
          </a:p>
        </p:txBody>
      </p:sp>
      <p:sp>
        <p:nvSpPr>
          <p:cNvPr id="2" name="TextBox 1"/>
          <p:cNvSpPr txBox="1"/>
          <p:nvPr/>
        </p:nvSpPr>
        <p:spPr>
          <a:xfrm>
            <a:off x="6039650" y="614723"/>
            <a:ext cx="5622805" cy="923330"/>
          </a:xfrm>
          <a:prstGeom prst="rect">
            <a:avLst/>
          </a:prstGeom>
          <a:noFill/>
        </p:spPr>
        <p:txBody>
          <a:bodyPr wrap="square" rtlCol="0">
            <a:spAutoFit/>
          </a:bodyPr>
          <a:lstStyle/>
          <a:p>
            <a:r>
              <a:rPr lang="en-US"/>
              <a:t>Xamarin.Forms uses the word </a:t>
            </a:r>
            <a:r>
              <a:rPr lang="en-US" i="1"/>
              <a:t>View</a:t>
            </a:r>
            <a:r>
              <a:rPr lang="en-US"/>
              <a:t> to refer to visual objects such as buttons, labels, or text entry boxes, which may be more commonly known as </a:t>
            </a:r>
            <a:r>
              <a:rPr lang="en-US" i="1"/>
              <a:t>controls</a:t>
            </a:r>
            <a:r>
              <a:rPr lang="en-US"/>
              <a:t> or </a:t>
            </a:r>
            <a:r>
              <a:rPr lang="en-US" i="1"/>
              <a:t>widgets</a:t>
            </a:r>
            <a:r>
              <a:rPr lang="en-US"/>
              <a:t>.</a:t>
            </a:r>
          </a:p>
        </p:txBody>
      </p:sp>
    </p:spTree>
    <p:extLst>
      <p:ext uri="{BB962C8B-B14F-4D97-AF65-F5344CB8AC3E}">
        <p14:creationId xmlns:p14="http://schemas.microsoft.com/office/powerpoint/2010/main" val="3607349772"/>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Animations</a:t>
            </a:r>
          </a:p>
        </p:txBody>
      </p:sp>
      <p:sp>
        <p:nvSpPr>
          <p:cNvPr id="3" name="Content Placeholder 2"/>
          <p:cNvSpPr>
            <a:spLocks noGrp="1"/>
          </p:cNvSpPr>
          <p:nvPr>
            <p:ph idx="1"/>
          </p:nvPr>
        </p:nvSpPr>
        <p:spPr>
          <a:xfrm>
            <a:off x="609599" y="1338990"/>
            <a:ext cx="7841185" cy="4398719"/>
          </a:xfrm>
        </p:spPr>
        <p:txBody>
          <a:bodyPr vert="horz" lIns="91440" tIns="45720" rIns="91440" bIns="45720" numCol="1" spcCol="0" rtlCol="0" anchor="t">
            <a:normAutofit/>
          </a:bodyPr>
          <a:lstStyle/>
          <a:p>
            <a:pPr marL="456565" indent="-456565"/>
            <a:r>
              <a:rPr lang="en-US">
                <a:latin typeface="Calibri"/>
              </a:rPr>
              <a:t>Animate any </a:t>
            </a:r>
            <a:r>
              <a:rPr lang="en-US" b="1" i="1" err="1">
                <a:latin typeface="Calibri"/>
              </a:rPr>
              <a:t>VisualElement</a:t>
            </a:r>
            <a:r>
              <a:rPr lang="en-US" i="1">
                <a:latin typeface="Calibri"/>
              </a:rPr>
              <a:t> </a:t>
            </a:r>
            <a:r>
              <a:rPr lang="en-US">
                <a:latin typeface="Calibri"/>
              </a:rPr>
              <a:t>using a set of extension methods provided by </a:t>
            </a:r>
            <a:r>
              <a:rPr lang="en-US" b="1" i="1" err="1">
                <a:latin typeface="Calibri"/>
              </a:rPr>
              <a:t>ViewExtensions</a:t>
            </a:r>
            <a:endParaRPr lang="en-US" b="1" i="1">
              <a:latin typeface="Calibri"/>
            </a:endParaRPr>
          </a:p>
          <a:p>
            <a:pPr marL="456565" indent="-456565"/>
            <a:r>
              <a:rPr lang="en-US">
                <a:latin typeface="Calibri"/>
              </a:rPr>
              <a:t>Methods provided include </a:t>
            </a:r>
            <a:r>
              <a:rPr lang="en-US" b="1" i="1" err="1">
                <a:latin typeface="Calibri"/>
              </a:rPr>
              <a:t>TranslateTo</a:t>
            </a:r>
            <a:r>
              <a:rPr lang="en-US" i="1">
                <a:latin typeface="Calibri"/>
              </a:rPr>
              <a:t>, </a:t>
            </a:r>
            <a:r>
              <a:rPr lang="en-US" b="1" i="1" err="1">
                <a:latin typeface="Calibri"/>
              </a:rPr>
              <a:t>ScaleTo</a:t>
            </a:r>
            <a:r>
              <a:rPr lang="en-US" i="1">
                <a:latin typeface="Calibri"/>
              </a:rPr>
              <a:t>, </a:t>
            </a:r>
            <a:r>
              <a:rPr lang="en-US" b="1" i="1" err="1">
                <a:latin typeface="Calibri"/>
              </a:rPr>
              <a:t>RelScaleTo</a:t>
            </a:r>
            <a:r>
              <a:rPr lang="en-US" i="1">
                <a:latin typeface="Calibri"/>
              </a:rPr>
              <a:t>, </a:t>
            </a:r>
            <a:r>
              <a:rPr lang="en-US" b="1" i="1" err="1">
                <a:latin typeface="Calibri"/>
              </a:rPr>
              <a:t>RotateTo</a:t>
            </a:r>
            <a:r>
              <a:rPr lang="en-US" i="1">
                <a:latin typeface="Calibri"/>
              </a:rPr>
              <a:t>, </a:t>
            </a:r>
            <a:r>
              <a:rPr lang="en-US" b="1" i="1" err="1">
                <a:latin typeface="Calibri"/>
              </a:rPr>
              <a:t>RelRotateTo</a:t>
            </a:r>
            <a:r>
              <a:rPr lang="en-US" i="1">
                <a:latin typeface="Calibri"/>
              </a:rPr>
              <a:t>, </a:t>
            </a:r>
            <a:r>
              <a:rPr lang="en-US" b="1" i="1" err="1">
                <a:latin typeface="Calibri"/>
              </a:rPr>
              <a:t>RotateXTo</a:t>
            </a:r>
            <a:r>
              <a:rPr lang="en-US" i="1">
                <a:latin typeface="Calibri"/>
              </a:rPr>
              <a:t>, </a:t>
            </a:r>
            <a:r>
              <a:rPr lang="en-US" b="1" i="1" err="1">
                <a:latin typeface="Calibri"/>
              </a:rPr>
              <a:t>RotateYTo</a:t>
            </a:r>
            <a:r>
              <a:rPr lang="en-US" b="1" i="1">
                <a:latin typeface="Calibri"/>
              </a:rPr>
              <a:t>, </a:t>
            </a:r>
            <a:r>
              <a:rPr lang="en-US" b="1" i="1" err="1">
                <a:latin typeface="Calibri"/>
              </a:rPr>
              <a:t>FadeTo</a:t>
            </a:r>
            <a:r>
              <a:rPr lang="en-US" b="1" i="1">
                <a:latin typeface="Calibri"/>
              </a:rPr>
              <a:t>, </a:t>
            </a:r>
            <a:r>
              <a:rPr lang="en-US">
                <a:latin typeface="Calibri"/>
              </a:rPr>
              <a:t>and </a:t>
            </a:r>
            <a:r>
              <a:rPr lang="en-US" b="1" i="1" err="1">
                <a:latin typeface="Calibri"/>
              </a:rPr>
              <a:t>CancelAnimations</a:t>
            </a:r>
            <a:endParaRPr lang="en-US" b="1" i="1">
              <a:latin typeface="Calibri"/>
            </a:endParaRPr>
          </a:p>
          <a:p>
            <a:pPr marL="456565" indent="-456565"/>
            <a:r>
              <a:rPr lang="en-US">
                <a:latin typeface="Calibri"/>
              </a:rPr>
              <a:t>As </a:t>
            </a:r>
            <a:r>
              <a:rPr lang="en-US" b="1" i="1">
                <a:latin typeface="Calibri"/>
              </a:rPr>
              <a:t>async</a:t>
            </a:r>
            <a:r>
              <a:rPr lang="en-US">
                <a:latin typeface="Calibri"/>
              </a:rPr>
              <a:t> operations, they can be awaited to make the animations run sequentially or not awaited to make them run in parallel</a:t>
            </a:r>
          </a:p>
          <a:p>
            <a:pPr marL="456565" indent="-456565"/>
            <a:r>
              <a:rPr lang="en-US">
                <a:latin typeface="Calibri"/>
              </a:rPr>
              <a:t>They return </a:t>
            </a:r>
            <a:r>
              <a:rPr lang="en-US" b="1" i="1">
                <a:latin typeface="Calibri"/>
              </a:rPr>
              <a:t>false </a:t>
            </a:r>
            <a:r>
              <a:rPr lang="en-US">
                <a:latin typeface="Calibri"/>
              </a:rPr>
              <a:t>if completed and </a:t>
            </a:r>
            <a:r>
              <a:rPr lang="en-US" b="1" i="1">
                <a:latin typeface="Calibri"/>
              </a:rPr>
              <a:t>true </a:t>
            </a:r>
            <a:r>
              <a:rPr lang="en-US">
                <a:latin typeface="Calibri"/>
              </a:rPr>
              <a:t>if cancelled</a:t>
            </a:r>
          </a:p>
        </p:txBody>
      </p:sp>
      <p:grpSp>
        <p:nvGrpSpPr>
          <p:cNvPr id="7" name="Group 6"/>
          <p:cNvGrpSpPr/>
          <p:nvPr/>
        </p:nvGrpSpPr>
        <p:grpSpPr>
          <a:xfrm>
            <a:off x="8739044" y="478284"/>
            <a:ext cx="2843356" cy="5612860"/>
            <a:chOff x="8376641" y="430517"/>
            <a:chExt cx="2843356" cy="561286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641" y="430517"/>
              <a:ext cx="2843356" cy="56128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6470" y="1170483"/>
              <a:ext cx="2285267" cy="4116412"/>
            </a:xfrm>
            <a:prstGeom prst="rect">
              <a:avLst/>
            </a:prstGeom>
          </p:spPr>
        </p:pic>
      </p:grpSp>
      <p:sp>
        <p:nvSpPr>
          <p:cNvPr id="6" name="Rectangle 5"/>
          <p:cNvSpPr/>
          <p:nvPr/>
        </p:nvSpPr>
        <p:spPr>
          <a:xfrm>
            <a:off x="1073808" y="5568432"/>
            <a:ext cx="7201028" cy="338554"/>
          </a:xfrm>
          <a:prstGeom prst="rect">
            <a:avLst/>
          </a:prstGeom>
        </p:spPr>
        <p:txBody>
          <a:bodyPr wrap="square">
            <a:spAutoFit/>
          </a:bodyPr>
          <a:lstStyle/>
          <a:p>
            <a:r>
              <a:rPr lang="en-GB" sz="1600">
                <a:solidFill>
                  <a:srgbClr val="0000FF"/>
                </a:solidFill>
                <a:latin typeface="Consolas" panose="020B0609020204030204" pitchFamily="49" charset="0"/>
                <a:cs typeface="Courier New" panose="02070309020205020404" pitchFamily="49" charset="0"/>
              </a:rPr>
              <a:t>await</a:t>
            </a:r>
            <a:r>
              <a:rPr lang="en-GB" sz="1600">
                <a:solidFill>
                  <a:srgbClr val="000000"/>
                </a:solidFill>
                <a:latin typeface="Consolas" panose="020B0609020204030204" pitchFamily="49" charset="0"/>
                <a:cs typeface="Courier New" panose="02070309020205020404" pitchFamily="49" charset="0"/>
              </a:rPr>
              <a:t> </a:t>
            </a:r>
            <a:r>
              <a:rPr lang="en-GB" sz="1600" err="1">
                <a:solidFill>
                  <a:srgbClr val="000000"/>
                </a:solidFill>
                <a:latin typeface="Consolas" panose="020B0609020204030204" pitchFamily="49" charset="0"/>
                <a:cs typeface="Courier New" panose="02070309020205020404" pitchFamily="49" charset="0"/>
              </a:rPr>
              <a:t>ShadeBox.TranslateTo</a:t>
            </a:r>
            <a:r>
              <a:rPr lang="en-GB" sz="1600">
                <a:solidFill>
                  <a:srgbClr val="000000"/>
                </a:solidFill>
                <a:latin typeface="Consolas" panose="020B0609020204030204" pitchFamily="49" charset="0"/>
                <a:cs typeface="Courier New" panose="02070309020205020404" pitchFamily="49" charset="0"/>
              </a:rPr>
              <a:t>(0, 0, 1500, </a:t>
            </a:r>
            <a:r>
              <a:rPr lang="en-GB" sz="1600" err="1">
                <a:solidFill>
                  <a:srgbClr val="2B91AF"/>
                </a:solidFill>
                <a:latin typeface="Consolas" panose="020B0609020204030204" pitchFamily="49" charset="0"/>
                <a:cs typeface="Courier New" panose="02070309020205020404" pitchFamily="49" charset="0"/>
              </a:rPr>
              <a:t>Easing</a:t>
            </a:r>
            <a:r>
              <a:rPr lang="en-GB" sz="1600" err="1">
                <a:solidFill>
                  <a:srgbClr val="000000"/>
                </a:solidFill>
                <a:latin typeface="Consolas" panose="020B0609020204030204" pitchFamily="49" charset="0"/>
                <a:cs typeface="Courier New" panose="02070309020205020404" pitchFamily="49" charset="0"/>
              </a:rPr>
              <a:t>.BounceOut</a:t>
            </a:r>
            <a:r>
              <a:rPr lang="en-GB" sz="1600">
                <a:solidFill>
                  <a:srgbClr val="000000"/>
                </a:solidFill>
                <a:latin typeface="Consolas" panose="020B0609020204030204" pitchFamily="49" charset="0"/>
                <a:cs typeface="Courier New" panose="02070309020205020404" pitchFamily="49" charset="0"/>
              </a:rPr>
              <a:t>);</a:t>
            </a:r>
            <a:endParaRPr lang="en-GB" sz="16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16549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Coverage of controls</a:t>
            </a:r>
          </a:p>
        </p:txBody>
      </p:sp>
      <p:sp>
        <p:nvSpPr>
          <p:cNvPr id="4" name="Rectangle 3"/>
          <p:cNvSpPr/>
          <p:nvPr/>
        </p:nvSpPr>
        <p:spPr>
          <a:xfrm>
            <a:off x="2526561" y="1201478"/>
            <a:ext cx="4846320" cy="4754880"/>
          </a:xfrm>
          <a:prstGeom prst="rect">
            <a:avLst/>
          </a:prstGeom>
          <a:solidFill>
            <a:srgbClr val="579ED9">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0" rIns="3108960" rtlCol="0" anchor="t" anchorCtr="0"/>
          <a:lstStyle/>
          <a:p>
            <a:pPr algn="ctr"/>
            <a:r>
              <a:rPr lang="en-US">
                <a:solidFill>
                  <a:schemeClr val="tx1"/>
                </a:solidFill>
              </a:rPr>
              <a:t>iOS controls</a:t>
            </a:r>
          </a:p>
        </p:txBody>
      </p:sp>
      <p:sp>
        <p:nvSpPr>
          <p:cNvPr id="5" name="Rectangle 4"/>
          <p:cNvSpPr/>
          <p:nvPr/>
        </p:nvSpPr>
        <p:spPr>
          <a:xfrm>
            <a:off x="3928863" y="2349795"/>
            <a:ext cx="3886067" cy="4155366"/>
          </a:xfrm>
          <a:prstGeom prst="rect">
            <a:avLst/>
          </a:prstGeom>
          <a:solidFill>
            <a:srgbClr val="55DBD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tIns="457200" bIns="0"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UWP controls</a:t>
            </a:r>
          </a:p>
        </p:txBody>
      </p:sp>
      <p:sp>
        <p:nvSpPr>
          <p:cNvPr id="8" name="Rectangle 7"/>
          <p:cNvSpPr/>
          <p:nvPr/>
        </p:nvSpPr>
        <p:spPr>
          <a:xfrm>
            <a:off x="4476440" y="1035834"/>
            <a:ext cx="4210360" cy="4572000"/>
          </a:xfrm>
          <a:prstGeom prst="rect">
            <a:avLst/>
          </a:prstGeom>
          <a:solidFill>
            <a:srgbClr val="396FB7">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lIns="2834640" rtlCol="0" anchor="t" anchorCtr="0"/>
          <a:lstStyle/>
          <a:p>
            <a:pPr algn="ctr"/>
            <a:r>
              <a:rPr lang="en-US">
                <a:solidFill>
                  <a:schemeClr val="tx1"/>
                </a:solidFill>
              </a:rPr>
              <a:t>Android </a:t>
            </a:r>
            <a:br>
              <a:rPr lang="en-US">
                <a:solidFill>
                  <a:schemeClr val="tx1"/>
                </a:solidFill>
              </a:rPr>
            </a:br>
            <a:r>
              <a:rPr lang="en-US">
                <a:solidFill>
                  <a:schemeClr val="tx1"/>
                </a:solidFill>
              </a:rPr>
              <a:t>controls</a:t>
            </a:r>
          </a:p>
        </p:txBody>
      </p:sp>
      <p:sp>
        <p:nvSpPr>
          <p:cNvPr id="10" name="Rectangle 9"/>
          <p:cNvSpPr/>
          <p:nvPr/>
        </p:nvSpPr>
        <p:spPr>
          <a:xfrm>
            <a:off x="386458" y="1201478"/>
            <a:ext cx="2076695" cy="2308324"/>
          </a:xfrm>
          <a:prstGeom prst="rect">
            <a:avLst/>
          </a:prstGeom>
        </p:spPr>
        <p:txBody>
          <a:bodyPr wrap="square">
            <a:spAutoFit/>
          </a:bodyPr>
          <a:lstStyle/>
          <a:p>
            <a:r>
              <a:rPr lang="en-US" sz="2400"/>
              <a:t>Xamarin.Forms offers those controls that are common to all three platforms</a:t>
            </a:r>
          </a:p>
        </p:txBody>
      </p:sp>
      <p:sp>
        <p:nvSpPr>
          <p:cNvPr id="11" name="Rectangle 10"/>
          <p:cNvSpPr/>
          <p:nvPr/>
        </p:nvSpPr>
        <p:spPr>
          <a:xfrm>
            <a:off x="4476440" y="2349795"/>
            <a:ext cx="2896441" cy="32580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Xamarin.Forms controls</a:t>
            </a:r>
          </a:p>
        </p:txBody>
      </p:sp>
      <p:grpSp>
        <p:nvGrpSpPr>
          <p:cNvPr id="7" name="Group 6"/>
          <p:cNvGrpSpPr/>
          <p:nvPr/>
        </p:nvGrpSpPr>
        <p:grpSpPr>
          <a:xfrm>
            <a:off x="101755" y="4167663"/>
            <a:ext cx="3072217" cy="1557380"/>
            <a:chOff x="327758" y="4754278"/>
            <a:chExt cx="3072217" cy="975259"/>
          </a:xfrm>
        </p:grpSpPr>
        <p:pic>
          <p:nvPicPr>
            <p:cNvPr id="3" name="Picture 2"/>
            <p:cNvPicPr>
              <a:picLocks noChangeAspect="1"/>
            </p:cNvPicPr>
            <p:nvPr/>
          </p:nvPicPr>
          <p:blipFill>
            <a:blip r:embed="rId4"/>
            <a:stretch>
              <a:fillRect/>
            </a:stretch>
          </p:blipFill>
          <p:spPr>
            <a:xfrm>
              <a:off x="327758" y="5378392"/>
              <a:ext cx="3072217" cy="351145"/>
            </a:xfrm>
            <a:prstGeom prst="rect">
              <a:avLst/>
            </a:prstGeom>
            <a:ln w="12700">
              <a:solidFill>
                <a:schemeClr val="tx1"/>
              </a:solidFill>
            </a:ln>
          </p:spPr>
        </p:pic>
        <p:sp>
          <p:nvSpPr>
            <p:cNvPr id="6" name="TextBox 5"/>
            <p:cNvSpPr txBox="1"/>
            <p:nvPr/>
          </p:nvSpPr>
          <p:spPr>
            <a:xfrm>
              <a:off x="327758" y="4754278"/>
              <a:ext cx="2589827" cy="520385"/>
            </a:xfrm>
            <a:prstGeom prst="rect">
              <a:avLst/>
            </a:prstGeom>
            <a:noFill/>
          </p:spPr>
          <p:txBody>
            <a:bodyPr wrap="square" rtlCol="0">
              <a:spAutoFit/>
            </a:bodyPr>
            <a:lstStyle/>
            <a:p>
              <a:r>
                <a:rPr lang="en-US" sz="1600"/>
                <a:t>iOS offers a segmented control but Android and UWP doesn’t</a:t>
              </a:r>
            </a:p>
          </p:txBody>
        </p:sp>
      </p:grpSp>
      <p:grpSp>
        <p:nvGrpSpPr>
          <p:cNvPr id="14" name="Group 13"/>
          <p:cNvGrpSpPr/>
          <p:nvPr/>
        </p:nvGrpSpPr>
        <p:grpSpPr>
          <a:xfrm>
            <a:off x="8569821" y="1201478"/>
            <a:ext cx="3182733" cy="1391687"/>
            <a:chOff x="8480199" y="4708743"/>
            <a:chExt cx="3182733" cy="1391687"/>
          </a:xfrm>
        </p:grpSpPr>
        <p:pic>
          <p:nvPicPr>
            <p:cNvPr id="9" name="Picture 8"/>
            <p:cNvPicPr>
              <a:picLocks noChangeAspect="1"/>
            </p:cNvPicPr>
            <p:nvPr/>
          </p:nvPicPr>
          <p:blipFill>
            <a:blip r:embed="rId5"/>
            <a:stretch>
              <a:fillRect/>
            </a:stretch>
          </p:blipFill>
          <p:spPr>
            <a:xfrm>
              <a:off x="8480199" y="5349655"/>
              <a:ext cx="3182733" cy="750775"/>
            </a:xfrm>
            <a:prstGeom prst="rect">
              <a:avLst/>
            </a:prstGeom>
            <a:ln w="12700">
              <a:solidFill>
                <a:schemeClr val="tx1"/>
              </a:solidFill>
            </a:ln>
          </p:spPr>
        </p:pic>
        <p:sp>
          <p:nvSpPr>
            <p:cNvPr id="13" name="TextBox 12"/>
            <p:cNvSpPr txBox="1"/>
            <p:nvPr/>
          </p:nvSpPr>
          <p:spPr>
            <a:xfrm>
              <a:off x="8804606" y="4708743"/>
              <a:ext cx="2858326" cy="584775"/>
            </a:xfrm>
            <a:prstGeom prst="rect">
              <a:avLst/>
            </a:prstGeom>
            <a:noFill/>
          </p:spPr>
          <p:txBody>
            <a:bodyPr wrap="square" rtlCol="0">
              <a:spAutoFit/>
            </a:bodyPr>
            <a:lstStyle/>
            <a:p>
              <a:r>
                <a:rPr lang="en-US" sz="1600"/>
                <a:t>Android and UWP use radio buttons but iOS doesn’t</a:t>
              </a:r>
            </a:p>
          </p:txBody>
        </p:sp>
      </p:grpSp>
      <p:sp>
        <p:nvSpPr>
          <p:cNvPr id="15" name="Right Arrow 14"/>
          <p:cNvSpPr/>
          <p:nvPr/>
        </p:nvSpPr>
        <p:spPr>
          <a:xfrm>
            <a:off x="4666724" y="4095639"/>
            <a:ext cx="4385487" cy="387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271817" y="3733185"/>
            <a:ext cx="2798441" cy="1676696"/>
            <a:chOff x="9271817" y="3733185"/>
            <a:chExt cx="2798441" cy="1676696"/>
          </a:xfrm>
        </p:grpSpPr>
        <p:sp>
          <p:nvSpPr>
            <p:cNvPr id="19" name="TextBox 18"/>
            <p:cNvSpPr txBox="1"/>
            <p:nvPr/>
          </p:nvSpPr>
          <p:spPr>
            <a:xfrm>
              <a:off x="9271817" y="3733185"/>
              <a:ext cx="1663672" cy="338554"/>
            </a:xfrm>
            <a:prstGeom prst="rect">
              <a:avLst/>
            </a:prstGeom>
            <a:noFill/>
          </p:spPr>
          <p:txBody>
            <a:bodyPr wrap="square" rtlCol="0">
              <a:spAutoFit/>
            </a:bodyPr>
            <a:lstStyle/>
            <a:p>
              <a:r>
                <a:rPr lang="en-US" sz="1600" err="1"/>
                <a:t>BoxView</a:t>
              </a:r>
              <a:endParaRPr lang="en-US" sz="1600"/>
            </a:p>
          </p:txBody>
        </p:sp>
        <p:sp>
          <p:nvSpPr>
            <p:cNvPr id="20" name="TextBox 19"/>
            <p:cNvSpPr txBox="1"/>
            <p:nvPr/>
          </p:nvSpPr>
          <p:spPr>
            <a:xfrm>
              <a:off x="9679420" y="4822848"/>
              <a:ext cx="1411770" cy="338554"/>
            </a:xfrm>
            <a:prstGeom prst="rect">
              <a:avLst/>
            </a:prstGeom>
            <a:noFill/>
          </p:spPr>
          <p:txBody>
            <a:bodyPr wrap="square" rtlCol="0">
              <a:spAutoFit/>
            </a:bodyPr>
            <a:lstStyle/>
            <a:p>
              <a:r>
                <a:rPr lang="en-US" sz="1600"/>
                <a:t>Editor</a:t>
              </a:r>
            </a:p>
          </p:txBody>
        </p:sp>
        <p:sp>
          <p:nvSpPr>
            <p:cNvPr id="26" name="TextBox 25"/>
            <p:cNvSpPr txBox="1"/>
            <p:nvPr/>
          </p:nvSpPr>
          <p:spPr>
            <a:xfrm>
              <a:off x="10340784" y="5071327"/>
              <a:ext cx="1411770" cy="338554"/>
            </a:xfrm>
            <a:prstGeom prst="rect">
              <a:avLst/>
            </a:prstGeom>
            <a:noFill/>
          </p:spPr>
          <p:txBody>
            <a:bodyPr wrap="square" rtlCol="0">
              <a:spAutoFit/>
            </a:bodyPr>
            <a:lstStyle/>
            <a:p>
              <a:r>
                <a:rPr lang="en-US" sz="1600"/>
                <a:t>Label</a:t>
              </a:r>
            </a:p>
          </p:txBody>
        </p:sp>
        <p:sp>
          <p:nvSpPr>
            <p:cNvPr id="27" name="TextBox 26"/>
            <p:cNvSpPr txBox="1"/>
            <p:nvPr/>
          </p:nvSpPr>
          <p:spPr>
            <a:xfrm>
              <a:off x="10658488" y="3867649"/>
              <a:ext cx="1411770" cy="338554"/>
            </a:xfrm>
            <a:prstGeom prst="rect">
              <a:avLst/>
            </a:prstGeom>
            <a:noFill/>
          </p:spPr>
          <p:txBody>
            <a:bodyPr wrap="square" rtlCol="0">
              <a:spAutoFit/>
            </a:bodyPr>
            <a:lstStyle/>
            <a:p>
              <a:r>
                <a:rPr lang="en-US" sz="1600"/>
                <a:t>Image</a:t>
              </a:r>
            </a:p>
          </p:txBody>
        </p:sp>
        <p:sp>
          <p:nvSpPr>
            <p:cNvPr id="29" name="TextBox 28"/>
            <p:cNvSpPr txBox="1"/>
            <p:nvPr/>
          </p:nvSpPr>
          <p:spPr>
            <a:xfrm>
              <a:off x="10081382" y="4201313"/>
              <a:ext cx="1411770" cy="338554"/>
            </a:xfrm>
            <a:prstGeom prst="rect">
              <a:avLst/>
            </a:prstGeom>
            <a:noFill/>
          </p:spPr>
          <p:txBody>
            <a:bodyPr wrap="square" rtlCol="0">
              <a:spAutoFit/>
            </a:bodyPr>
            <a:lstStyle/>
            <a:p>
              <a:r>
                <a:rPr lang="en-US" sz="1600"/>
                <a:t>Slider</a:t>
              </a:r>
            </a:p>
          </p:txBody>
        </p:sp>
      </p:grpSp>
      <p:grpSp>
        <p:nvGrpSpPr>
          <p:cNvPr id="34" name="Group 33"/>
          <p:cNvGrpSpPr/>
          <p:nvPr/>
        </p:nvGrpSpPr>
        <p:grpSpPr>
          <a:xfrm>
            <a:off x="8803526" y="2971315"/>
            <a:ext cx="3475316" cy="2899683"/>
            <a:chOff x="8803526" y="2971315"/>
            <a:chExt cx="3475316" cy="2899683"/>
          </a:xfrm>
        </p:grpSpPr>
        <p:sp>
          <p:nvSpPr>
            <p:cNvPr id="17" name="TextBox 16"/>
            <p:cNvSpPr txBox="1"/>
            <p:nvPr/>
          </p:nvSpPr>
          <p:spPr>
            <a:xfrm>
              <a:off x="10643613" y="3118237"/>
              <a:ext cx="1084006" cy="338554"/>
            </a:xfrm>
            <a:prstGeom prst="rect">
              <a:avLst/>
            </a:prstGeom>
            <a:noFill/>
          </p:spPr>
          <p:txBody>
            <a:bodyPr wrap="square" rtlCol="0">
              <a:spAutoFit/>
            </a:bodyPr>
            <a:lstStyle/>
            <a:p>
              <a:r>
                <a:rPr lang="en-US" sz="1600" err="1"/>
                <a:t>DatePicker</a:t>
              </a:r>
              <a:endParaRPr lang="en-US" sz="1600"/>
            </a:p>
          </p:txBody>
        </p:sp>
        <p:sp>
          <p:nvSpPr>
            <p:cNvPr id="18" name="TextBox 17"/>
            <p:cNvSpPr txBox="1"/>
            <p:nvPr/>
          </p:nvSpPr>
          <p:spPr>
            <a:xfrm>
              <a:off x="8835867" y="2971315"/>
              <a:ext cx="1687107" cy="338554"/>
            </a:xfrm>
            <a:prstGeom prst="rect">
              <a:avLst/>
            </a:prstGeom>
            <a:noFill/>
          </p:spPr>
          <p:txBody>
            <a:bodyPr wrap="square" rtlCol="0">
              <a:spAutoFit/>
            </a:bodyPr>
            <a:lstStyle/>
            <a:p>
              <a:r>
                <a:rPr lang="en-US" sz="1600" err="1"/>
                <a:t>ActivityIndicator</a:t>
              </a:r>
              <a:endParaRPr lang="en-US" sz="1600"/>
            </a:p>
          </p:txBody>
        </p:sp>
        <p:sp>
          <p:nvSpPr>
            <p:cNvPr id="22" name="TextBox 21"/>
            <p:cNvSpPr txBox="1"/>
            <p:nvPr/>
          </p:nvSpPr>
          <p:spPr>
            <a:xfrm>
              <a:off x="10526241" y="5532444"/>
              <a:ext cx="1411770" cy="338554"/>
            </a:xfrm>
            <a:prstGeom prst="rect">
              <a:avLst/>
            </a:prstGeom>
            <a:noFill/>
          </p:spPr>
          <p:txBody>
            <a:bodyPr wrap="square" rtlCol="0">
              <a:spAutoFit/>
            </a:bodyPr>
            <a:lstStyle/>
            <a:p>
              <a:r>
                <a:rPr lang="en-US" sz="1600" err="1"/>
                <a:t>ProgressBar</a:t>
              </a:r>
              <a:endParaRPr lang="en-US" sz="1600"/>
            </a:p>
          </p:txBody>
        </p:sp>
        <p:sp>
          <p:nvSpPr>
            <p:cNvPr id="30" name="TextBox 29"/>
            <p:cNvSpPr txBox="1"/>
            <p:nvPr/>
          </p:nvSpPr>
          <p:spPr>
            <a:xfrm>
              <a:off x="10867072" y="4264272"/>
              <a:ext cx="1411770" cy="338554"/>
            </a:xfrm>
            <a:prstGeom prst="rect">
              <a:avLst/>
            </a:prstGeom>
            <a:noFill/>
          </p:spPr>
          <p:txBody>
            <a:bodyPr wrap="square" rtlCol="0">
              <a:spAutoFit/>
            </a:bodyPr>
            <a:lstStyle/>
            <a:p>
              <a:r>
                <a:rPr lang="en-US" sz="1600" err="1"/>
                <a:t>SearchBar</a:t>
              </a:r>
              <a:endParaRPr lang="en-US" sz="1600"/>
            </a:p>
          </p:txBody>
        </p:sp>
        <p:sp>
          <p:nvSpPr>
            <p:cNvPr id="31" name="TextBox 30"/>
            <p:cNvSpPr txBox="1"/>
            <p:nvPr/>
          </p:nvSpPr>
          <p:spPr>
            <a:xfrm>
              <a:off x="8803526" y="4613382"/>
              <a:ext cx="1411770" cy="338554"/>
            </a:xfrm>
            <a:prstGeom prst="rect">
              <a:avLst/>
            </a:prstGeom>
            <a:noFill/>
          </p:spPr>
          <p:txBody>
            <a:bodyPr wrap="square" rtlCol="0">
              <a:spAutoFit/>
            </a:bodyPr>
            <a:lstStyle/>
            <a:p>
              <a:r>
                <a:rPr lang="en-US" sz="1600" err="1"/>
                <a:t>TimeView</a:t>
              </a:r>
              <a:endParaRPr lang="en-US" sz="1600"/>
            </a:p>
          </p:txBody>
        </p:sp>
      </p:grpSp>
      <p:grpSp>
        <p:nvGrpSpPr>
          <p:cNvPr id="39" name="Group 38"/>
          <p:cNvGrpSpPr/>
          <p:nvPr/>
        </p:nvGrpSpPr>
        <p:grpSpPr>
          <a:xfrm>
            <a:off x="8894228" y="3490692"/>
            <a:ext cx="2565964" cy="2702312"/>
            <a:chOff x="8894228" y="3490692"/>
            <a:chExt cx="2565964" cy="2702312"/>
          </a:xfrm>
        </p:grpSpPr>
        <p:sp>
          <p:nvSpPr>
            <p:cNvPr id="21" name="TextBox 20"/>
            <p:cNvSpPr txBox="1"/>
            <p:nvPr/>
          </p:nvSpPr>
          <p:spPr>
            <a:xfrm>
              <a:off x="10161187" y="4583161"/>
              <a:ext cx="900103" cy="338554"/>
            </a:xfrm>
            <a:prstGeom prst="rect">
              <a:avLst/>
            </a:prstGeom>
            <a:noFill/>
          </p:spPr>
          <p:txBody>
            <a:bodyPr wrap="square" rtlCol="0">
              <a:spAutoFit/>
            </a:bodyPr>
            <a:lstStyle/>
            <a:p>
              <a:r>
                <a:rPr lang="en-US" sz="1600"/>
                <a:t>Entry</a:t>
              </a:r>
            </a:p>
          </p:txBody>
        </p:sp>
        <p:sp>
          <p:nvSpPr>
            <p:cNvPr id="25" name="TextBox 24"/>
            <p:cNvSpPr txBox="1"/>
            <p:nvPr/>
          </p:nvSpPr>
          <p:spPr>
            <a:xfrm>
              <a:off x="8894228" y="5854450"/>
              <a:ext cx="1411770" cy="338554"/>
            </a:xfrm>
            <a:prstGeom prst="rect">
              <a:avLst/>
            </a:prstGeom>
            <a:noFill/>
          </p:spPr>
          <p:txBody>
            <a:bodyPr wrap="square" rtlCol="0">
              <a:spAutoFit/>
            </a:bodyPr>
            <a:lstStyle/>
            <a:p>
              <a:r>
                <a:rPr lang="en-US" sz="1600"/>
                <a:t>ListView</a:t>
              </a:r>
            </a:p>
          </p:txBody>
        </p:sp>
        <p:sp>
          <p:nvSpPr>
            <p:cNvPr id="28" name="TextBox 27"/>
            <p:cNvSpPr txBox="1"/>
            <p:nvPr/>
          </p:nvSpPr>
          <p:spPr>
            <a:xfrm>
              <a:off x="9634899" y="5515896"/>
              <a:ext cx="1411770" cy="338554"/>
            </a:xfrm>
            <a:prstGeom prst="rect">
              <a:avLst/>
            </a:prstGeom>
            <a:noFill/>
          </p:spPr>
          <p:txBody>
            <a:bodyPr wrap="square" rtlCol="0">
              <a:spAutoFit/>
            </a:bodyPr>
            <a:lstStyle/>
            <a:p>
              <a:r>
                <a:rPr lang="en-US" sz="1600"/>
                <a:t>Stepper</a:t>
              </a:r>
            </a:p>
          </p:txBody>
        </p:sp>
        <p:sp>
          <p:nvSpPr>
            <p:cNvPr id="32" name="TextBox 31"/>
            <p:cNvSpPr txBox="1"/>
            <p:nvPr/>
          </p:nvSpPr>
          <p:spPr>
            <a:xfrm>
              <a:off x="10048422" y="3490692"/>
              <a:ext cx="1411770" cy="338554"/>
            </a:xfrm>
            <a:prstGeom prst="rect">
              <a:avLst/>
            </a:prstGeom>
            <a:noFill/>
          </p:spPr>
          <p:txBody>
            <a:bodyPr wrap="square" rtlCol="0">
              <a:spAutoFit/>
            </a:bodyPr>
            <a:lstStyle/>
            <a:p>
              <a:r>
                <a:rPr lang="en-US" sz="1600"/>
                <a:t>TableView</a:t>
              </a:r>
            </a:p>
          </p:txBody>
        </p:sp>
      </p:grpSp>
      <p:grpSp>
        <p:nvGrpSpPr>
          <p:cNvPr id="35" name="Group 34"/>
          <p:cNvGrpSpPr/>
          <p:nvPr/>
        </p:nvGrpSpPr>
        <p:grpSpPr>
          <a:xfrm>
            <a:off x="9043911" y="3340090"/>
            <a:ext cx="3303348" cy="2192354"/>
            <a:chOff x="9043911" y="3340090"/>
            <a:chExt cx="3303348" cy="2192354"/>
          </a:xfrm>
        </p:grpSpPr>
        <p:sp>
          <p:nvSpPr>
            <p:cNvPr id="16" name="TextBox 15"/>
            <p:cNvSpPr txBox="1"/>
            <p:nvPr/>
          </p:nvSpPr>
          <p:spPr>
            <a:xfrm>
              <a:off x="9043911" y="3340090"/>
              <a:ext cx="929148" cy="338554"/>
            </a:xfrm>
            <a:prstGeom prst="rect">
              <a:avLst/>
            </a:prstGeom>
            <a:noFill/>
          </p:spPr>
          <p:txBody>
            <a:bodyPr wrap="square" rtlCol="0">
              <a:spAutoFit/>
            </a:bodyPr>
            <a:lstStyle/>
            <a:p>
              <a:r>
                <a:rPr lang="en-US" sz="1600"/>
                <a:t>Button</a:t>
              </a:r>
            </a:p>
          </p:txBody>
        </p:sp>
        <p:sp>
          <p:nvSpPr>
            <p:cNvPr id="23" name="TextBox 22"/>
            <p:cNvSpPr txBox="1"/>
            <p:nvPr/>
          </p:nvSpPr>
          <p:spPr>
            <a:xfrm>
              <a:off x="9186056" y="5193890"/>
              <a:ext cx="1411770" cy="338554"/>
            </a:xfrm>
            <a:prstGeom prst="rect">
              <a:avLst/>
            </a:prstGeom>
            <a:noFill/>
          </p:spPr>
          <p:txBody>
            <a:bodyPr wrap="square" rtlCol="0">
              <a:spAutoFit/>
            </a:bodyPr>
            <a:lstStyle/>
            <a:p>
              <a:r>
                <a:rPr lang="en-US" sz="1600"/>
                <a:t>Switch</a:t>
              </a:r>
            </a:p>
          </p:txBody>
        </p:sp>
        <p:sp>
          <p:nvSpPr>
            <p:cNvPr id="24" name="TextBox 23"/>
            <p:cNvSpPr txBox="1"/>
            <p:nvPr/>
          </p:nvSpPr>
          <p:spPr>
            <a:xfrm>
              <a:off x="9295691" y="4314233"/>
              <a:ext cx="1411770" cy="338554"/>
            </a:xfrm>
            <a:prstGeom prst="rect">
              <a:avLst/>
            </a:prstGeom>
            <a:noFill/>
          </p:spPr>
          <p:txBody>
            <a:bodyPr wrap="square" rtlCol="0">
              <a:spAutoFit/>
            </a:bodyPr>
            <a:lstStyle/>
            <a:p>
              <a:r>
                <a:rPr lang="en-US" sz="1600"/>
                <a:t>Picker</a:t>
              </a:r>
            </a:p>
          </p:txBody>
        </p:sp>
        <p:sp>
          <p:nvSpPr>
            <p:cNvPr id="33" name="TextBox 32"/>
            <p:cNvSpPr txBox="1"/>
            <p:nvPr/>
          </p:nvSpPr>
          <p:spPr>
            <a:xfrm>
              <a:off x="10935489" y="4816038"/>
              <a:ext cx="1411770" cy="338554"/>
            </a:xfrm>
            <a:prstGeom prst="rect">
              <a:avLst/>
            </a:prstGeom>
            <a:noFill/>
          </p:spPr>
          <p:txBody>
            <a:bodyPr wrap="square" rtlCol="0">
              <a:spAutoFit/>
            </a:bodyPr>
            <a:lstStyle/>
            <a:p>
              <a:r>
                <a:rPr lang="en-US" sz="1600"/>
                <a:t>WebView</a:t>
              </a:r>
            </a:p>
          </p:txBody>
        </p:sp>
      </p:grpSp>
    </p:spTree>
    <p:custDataLst>
      <p:tags r:id="rId1"/>
    </p:custDataLst>
    <p:extLst>
      <p:ext uri="{BB962C8B-B14F-4D97-AF65-F5344CB8AC3E}">
        <p14:creationId xmlns:p14="http://schemas.microsoft.com/office/powerpoint/2010/main" val="3694713345"/>
      </p:ext>
    </p:extLst>
  </p:cSld>
  <p:clrMapOvr>
    <a:masterClrMapping/>
  </p:clrMapOvr>
  <mc:AlternateContent xmlns:mc="http://schemas.openxmlformats.org/markup-compatibility/2006" xmlns:p14="http://schemas.microsoft.com/office/powerpoint/2010/main">
    <mc:Choice Requires="p14">
      <p:transition spd="med" p14:dur="700" advTm="1043">
        <p:fade/>
      </p:transition>
    </mc:Choice>
    <mc:Fallback xmlns="">
      <p:transition spd="med" advTm="10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1"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Controls and layouts best practices</a:t>
            </a:r>
          </a:p>
        </p:txBody>
      </p:sp>
      <p:sp>
        <p:nvSpPr>
          <p:cNvPr id="3" name="Content Placeholder 2"/>
          <p:cNvSpPr>
            <a:spLocks noGrp="1"/>
          </p:cNvSpPr>
          <p:nvPr>
            <p:ph idx="1"/>
          </p:nvPr>
        </p:nvSpPr>
        <p:spPr>
          <a:xfrm>
            <a:off x="609600" y="1338990"/>
            <a:ext cx="10449169" cy="4398719"/>
          </a:xfrm>
        </p:spPr>
        <p:txBody>
          <a:bodyPr vert="horz" lIns="91440" tIns="45720" rIns="91440" bIns="45720" numCol="1" spcCol="0" rtlCol="0" anchor="t">
            <a:normAutofit/>
          </a:bodyPr>
          <a:lstStyle/>
          <a:p>
            <a:pPr marL="456565" indent="-456565"/>
            <a:r>
              <a:rPr lang="en-US">
                <a:latin typeface="Calibri"/>
              </a:rPr>
              <a:t>Beware of relative cost of each layout control</a:t>
            </a:r>
          </a:p>
          <a:p>
            <a:pPr marL="456565" indent="-456565"/>
            <a:r>
              <a:rPr lang="en-US">
                <a:latin typeface="Calibri"/>
              </a:rPr>
              <a:t>Keep layout as lean and fast as possible</a:t>
            </a:r>
          </a:p>
          <a:p>
            <a:pPr marL="456565" indent="-456565"/>
            <a:r>
              <a:rPr lang="en-US">
                <a:latin typeface="Calibri"/>
              </a:rPr>
              <a:t>Keep visual tree shallow</a:t>
            </a:r>
          </a:p>
          <a:p>
            <a:pPr marL="456565" indent="-456565"/>
            <a:r>
              <a:rPr lang="en-US">
                <a:latin typeface="Calibri"/>
              </a:rPr>
              <a:t>Small individual gains add up</a:t>
            </a:r>
          </a:p>
          <a:p>
            <a:pPr marL="456565" indent="-456565"/>
            <a:r>
              <a:rPr lang="en-US">
                <a:latin typeface="Calibri"/>
              </a:rPr>
              <a:t>Ensure lists are optimized</a:t>
            </a:r>
          </a:p>
          <a:p>
            <a:pPr marL="456565" indent="-456565"/>
            <a:r>
              <a:rPr lang="en-US">
                <a:latin typeface="Calibri"/>
              </a:rPr>
              <a:t>Labels are expensive </a:t>
            </a:r>
          </a:p>
          <a:p>
            <a:pPr marL="456565" indent="-456565"/>
            <a:r>
              <a:rPr lang="en-US">
                <a:latin typeface="Calibri"/>
              </a:rPr>
              <a:t>When your layout hierarchy starts to become complex, consider creating a custom layout.</a:t>
            </a:r>
          </a:p>
          <a:p>
            <a:pPr marL="456565" indent="-456565"/>
            <a:endParaRPr lang="en-US">
              <a:latin typeface="Calibri"/>
            </a:endParaRPr>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6"/>
          <p:cNvSpPr/>
          <p:nvPr/>
        </p:nvSpPr>
        <p:spPr>
          <a:xfrm>
            <a:off x="1097280" y="6080760"/>
            <a:ext cx="9546943" cy="369332"/>
          </a:xfrm>
          <a:prstGeom prst="rect">
            <a:avLst/>
          </a:prstGeom>
        </p:spPr>
        <p:txBody>
          <a:bodyPr wrap="square">
            <a:spAutoFit/>
          </a:bodyPr>
          <a:lstStyle/>
          <a:p>
            <a:r>
              <a:rPr lang="en-US"/>
              <a:t>See Jason Smith’s Evolve talk on Custom Layouts at </a:t>
            </a:r>
            <a:r>
              <a:rPr lang="en-US">
                <a:hlinkClick r:id="rId4"/>
              </a:rPr>
              <a:t>www.youtube.com/watch?v=sxjOqNZFhKU</a:t>
            </a:r>
            <a:r>
              <a:rPr lang="en-US"/>
              <a:t> </a:t>
            </a:r>
          </a:p>
        </p:txBody>
      </p:sp>
    </p:spTree>
    <p:extLst>
      <p:ext uri="{BB962C8B-B14F-4D97-AF65-F5344CB8AC3E}">
        <p14:creationId xmlns:p14="http://schemas.microsoft.com/office/powerpoint/2010/main" val="2083988873"/>
      </p:ext>
    </p:extLst>
  </p:cSld>
  <p:clrMapOvr>
    <a:masterClrMapping/>
  </p:clrMapOvr>
  <mc:AlternateContent xmlns:mc="http://schemas.openxmlformats.org/markup-compatibility/2006" xmlns:p14="http://schemas.microsoft.com/office/powerpoint/2010/main">
    <mc:Choice Requires="p14">
      <p:transition spd="slow" p14:dur="2000" advTm="138"/>
    </mc:Choice>
    <mc:Fallback xmlns="">
      <p:transition spd="slow" advTm="13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a:xfrm>
            <a:off x="609600" y="1338990"/>
            <a:ext cx="10972800" cy="4811087"/>
          </a:xfrm>
        </p:spPr>
        <p:txBody>
          <a:bodyPr vert="horz" lIns="91440" tIns="45720" rIns="91440" bIns="45720" numCol="1" spcCol="0" rtlCol="0" anchor="t">
            <a:normAutofit/>
          </a:bodyPr>
          <a:lstStyle/>
          <a:p>
            <a:pPr marL="456565" indent="-456565"/>
            <a:r>
              <a:rPr lang="en-US" sz="4000" dirty="0">
                <a:latin typeface="Calibri"/>
              </a:rPr>
              <a:t>Xamarin.Forms basics</a:t>
            </a:r>
          </a:p>
          <a:p>
            <a:pPr marL="456565" indent="-456565"/>
            <a:r>
              <a:rPr lang="en-US" sz="4000" dirty="0">
                <a:latin typeface="Calibri"/>
              </a:rPr>
              <a:t>Architecture and plumbing</a:t>
            </a:r>
          </a:p>
          <a:p>
            <a:pPr marL="456565" indent="-456565"/>
            <a:r>
              <a:rPr lang="en-US" sz="4000" dirty="0">
                <a:latin typeface="Calibri"/>
              </a:rPr>
              <a:t>Customization</a:t>
            </a:r>
            <a:endParaRPr lang="en-US" sz="4000" dirty="0"/>
          </a:p>
          <a:p>
            <a:pPr marL="0" indent="0">
              <a:buNone/>
            </a:pPr>
            <a:endParaRPr lang="en-US" sz="4000" dirty="0"/>
          </a:p>
        </p:txBody>
      </p:sp>
    </p:spTree>
    <p:extLst>
      <p:ext uri="{BB962C8B-B14F-4D97-AF65-F5344CB8AC3E}">
        <p14:creationId xmlns:p14="http://schemas.microsoft.com/office/powerpoint/2010/main" val="675348855"/>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cost of controls</a:t>
            </a:r>
          </a:p>
        </p:txBody>
      </p:sp>
      <p:sp>
        <p:nvSpPr>
          <p:cNvPr id="5" name="Rounded Rectangle 4"/>
          <p:cNvSpPr/>
          <p:nvPr/>
        </p:nvSpPr>
        <p:spPr>
          <a:xfrm>
            <a:off x="8924415" y="252931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Single element</a:t>
            </a:r>
          </a:p>
        </p:txBody>
      </p:sp>
      <p:sp>
        <p:nvSpPr>
          <p:cNvPr id="6" name="Rounded Rectangle 5"/>
          <p:cNvSpPr/>
          <p:nvPr/>
        </p:nvSpPr>
        <p:spPr>
          <a:xfrm>
            <a:off x="7417120" y="2523111"/>
            <a:ext cx="1280160" cy="92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Absolute layout</a:t>
            </a:r>
          </a:p>
        </p:txBody>
      </p:sp>
      <p:sp>
        <p:nvSpPr>
          <p:cNvPr id="7" name="Rounded Rectangle 6"/>
          <p:cNvSpPr/>
          <p:nvPr/>
        </p:nvSpPr>
        <p:spPr>
          <a:xfrm>
            <a:off x="5963537"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Stack layout</a:t>
            </a:r>
          </a:p>
        </p:txBody>
      </p:sp>
      <p:sp>
        <p:nvSpPr>
          <p:cNvPr id="8" name="Rounded Rectangle 7"/>
          <p:cNvSpPr/>
          <p:nvPr/>
        </p:nvSpPr>
        <p:spPr>
          <a:xfrm>
            <a:off x="2993965"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Grid layout</a:t>
            </a:r>
          </a:p>
        </p:txBody>
      </p:sp>
      <p:sp>
        <p:nvSpPr>
          <p:cNvPr id="9" name="Rounded Rectangle 8"/>
          <p:cNvSpPr/>
          <p:nvPr/>
        </p:nvSpPr>
        <p:spPr>
          <a:xfrm>
            <a:off x="1496291" y="2516910"/>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layout</a:t>
            </a:r>
          </a:p>
        </p:txBody>
      </p:sp>
      <p:cxnSp>
        <p:nvCxnSpPr>
          <p:cNvPr id="11" name="Straight Arrow Connector 10"/>
          <p:cNvCxnSpPr/>
          <p:nvPr/>
        </p:nvCxnSpPr>
        <p:spPr>
          <a:xfrm>
            <a:off x="1616927" y="3929523"/>
            <a:ext cx="8587648" cy="18471"/>
          </a:xfrm>
          <a:prstGeom prst="straightConnector1">
            <a:avLst/>
          </a:prstGeom>
          <a:ln w="76200">
            <a:gradFill flip="none" rotWithShape="1">
              <a:gsLst>
                <a:gs pos="53000">
                  <a:srgbClr val="5C7133">
                    <a:alpha val="75000"/>
                  </a:srgbClr>
                </a:gs>
                <a:gs pos="100000">
                  <a:srgbClr val="00B050">
                    <a:alpha val="64000"/>
                  </a:srgbClr>
                </a:gs>
                <a:gs pos="0">
                  <a:srgbClr val="FF0000">
                    <a:alpha val="69000"/>
                  </a:srgbClr>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30593" y="4191079"/>
            <a:ext cx="894732" cy="400110"/>
          </a:xfrm>
          <a:prstGeom prst="rect">
            <a:avLst/>
          </a:prstGeom>
          <a:noFill/>
        </p:spPr>
        <p:txBody>
          <a:bodyPr wrap="none" rtlCol="0">
            <a:spAutoFit/>
          </a:bodyPr>
          <a:lstStyle/>
          <a:p>
            <a:r>
              <a:rPr lang="en-US" sz="2000"/>
              <a:t>Slower</a:t>
            </a:r>
          </a:p>
        </p:txBody>
      </p:sp>
      <p:sp>
        <p:nvSpPr>
          <p:cNvPr id="13" name="TextBox 12"/>
          <p:cNvSpPr txBox="1"/>
          <p:nvPr/>
        </p:nvSpPr>
        <p:spPr>
          <a:xfrm>
            <a:off x="9384799" y="4191079"/>
            <a:ext cx="819776" cy="400110"/>
          </a:xfrm>
          <a:prstGeom prst="rect">
            <a:avLst/>
          </a:prstGeom>
          <a:noFill/>
        </p:spPr>
        <p:txBody>
          <a:bodyPr wrap="none" rtlCol="0">
            <a:spAutoFit/>
          </a:bodyPr>
          <a:lstStyle/>
          <a:p>
            <a:r>
              <a:rPr lang="en-US" sz="2000"/>
              <a:t>Faster</a:t>
            </a:r>
          </a:p>
        </p:txBody>
      </p:sp>
      <p:pic>
        <p:nvPicPr>
          <p:cNvPr id="14" name="Picture 5"/>
          <p:cNvPicPr>
            <a:picLocks noChangeAspect="1"/>
          </p:cNvPicPr>
          <p:nvPr/>
        </p:nvPicPr>
        <p:blipFill>
          <a:blip r:embed="rId3"/>
          <a:stretch>
            <a:fillRect/>
          </a:stretch>
        </p:blipFill>
        <p:spPr>
          <a:xfrm>
            <a:off x="500888" y="6035040"/>
            <a:ext cx="457200" cy="458430"/>
          </a:xfrm>
          <a:prstGeom prst="rect">
            <a:avLst/>
          </a:prstGeom>
        </p:spPr>
      </p:pic>
      <p:sp>
        <p:nvSpPr>
          <p:cNvPr id="15" name="Rectangle 6"/>
          <p:cNvSpPr/>
          <p:nvPr/>
        </p:nvSpPr>
        <p:spPr>
          <a:xfrm>
            <a:off x="1097280" y="6080760"/>
            <a:ext cx="9546943" cy="369332"/>
          </a:xfrm>
          <a:prstGeom prst="rect">
            <a:avLst/>
          </a:prstGeom>
        </p:spPr>
        <p:txBody>
          <a:bodyPr wrap="square">
            <a:spAutoFit/>
          </a:bodyPr>
          <a:lstStyle/>
          <a:p>
            <a:r>
              <a:rPr lang="en-US"/>
              <a:t>Grid layout can be very fast (highly performant) if you don’t use auto</a:t>
            </a:r>
          </a:p>
        </p:txBody>
      </p:sp>
      <p:sp>
        <p:nvSpPr>
          <p:cNvPr id="16" name="Rounded Rectangle 7">
            <a:extLst>
              <a:ext uri="{FF2B5EF4-FFF2-40B4-BE49-F238E27FC236}">
                <a16:creationId xmlns:a16="http://schemas.microsoft.com/office/drawing/2014/main" id="{76436A20-E13D-4E58-8969-9D8BBA1B5A9E}"/>
              </a:ext>
            </a:extLst>
          </p:cNvPr>
          <p:cNvSpPr/>
          <p:nvPr/>
        </p:nvSpPr>
        <p:spPr>
          <a:xfrm>
            <a:off x="4491639" y="2540318"/>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Flex layout</a:t>
            </a:r>
          </a:p>
        </p:txBody>
      </p:sp>
    </p:spTree>
    <p:extLst>
      <p:ext uri="{BB962C8B-B14F-4D97-AF65-F5344CB8AC3E}">
        <p14:creationId xmlns:p14="http://schemas.microsoft.com/office/powerpoint/2010/main" val="3319890887"/>
      </p:ext>
    </p:extLst>
  </p:cSld>
  <p:clrMapOvr>
    <a:masterClrMapping/>
  </p:clrMapOvr>
  <mc:AlternateContent xmlns:mc="http://schemas.openxmlformats.org/markup-compatibility/2006" xmlns:p14="http://schemas.microsoft.com/office/powerpoint/2010/main">
    <mc:Choice Requires="p14">
      <p:transition spd="slow" p14:dur="2000" advTm="139"/>
    </mc:Choice>
    <mc:Fallback xmlns="">
      <p:transition spd="slow" advTm="1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FA3D-354C-4A83-A64E-06DCDF79B868}"/>
              </a:ext>
            </a:extLst>
          </p:cNvPr>
          <p:cNvSpPr>
            <a:spLocks noGrp="1"/>
          </p:cNvSpPr>
          <p:nvPr>
            <p:ph type="title"/>
          </p:nvPr>
        </p:nvSpPr>
        <p:spPr/>
        <p:txBody>
          <a:bodyPr/>
          <a:lstStyle/>
          <a:p>
            <a:r>
              <a:rPr lang="en-US" dirty="0"/>
              <a:t>Best practice: Fast Renderers</a:t>
            </a:r>
          </a:p>
        </p:txBody>
      </p:sp>
      <p:sp>
        <p:nvSpPr>
          <p:cNvPr id="3" name="Content Placeholder 2">
            <a:extLst>
              <a:ext uri="{FF2B5EF4-FFF2-40B4-BE49-F238E27FC236}">
                <a16:creationId xmlns:a16="http://schemas.microsoft.com/office/drawing/2014/main" id="{1E1BDD5D-A431-488D-8291-2B96A4C11BBB}"/>
              </a:ext>
            </a:extLst>
          </p:cNvPr>
          <p:cNvSpPr>
            <a:spLocks noGrp="1"/>
          </p:cNvSpPr>
          <p:nvPr>
            <p:ph idx="1"/>
          </p:nvPr>
        </p:nvSpPr>
        <p:spPr>
          <a:xfrm>
            <a:off x="609600" y="1141686"/>
            <a:ext cx="10972800" cy="5038254"/>
          </a:xfrm>
        </p:spPr>
        <p:txBody>
          <a:bodyPr vert="horz" lIns="91440" tIns="45720" rIns="91440" bIns="45720" numCol="1" spcCol="0" rtlCol="0" anchor="t">
            <a:normAutofit fontScale="92500" lnSpcReduction="10000"/>
          </a:bodyPr>
          <a:lstStyle/>
          <a:p>
            <a:pPr marL="456565" indent="-456565"/>
            <a:r>
              <a:rPr lang="en-US" sz="2200">
                <a:latin typeface="Calibri"/>
              </a:rPr>
              <a:t>Added in </a:t>
            </a:r>
            <a:r>
              <a:rPr lang="en-US" sz="2200" err="1">
                <a:latin typeface="Calibri"/>
              </a:rPr>
              <a:t>Xamarin.Forms</a:t>
            </a:r>
            <a:r>
              <a:rPr lang="en-US" sz="2200">
                <a:latin typeface="Calibri"/>
              </a:rPr>
              <a:t> 2.4 </a:t>
            </a:r>
          </a:p>
          <a:p>
            <a:pPr marL="456565" indent="-456565"/>
            <a:r>
              <a:rPr lang="en-US" sz="2200">
                <a:latin typeface="Calibri"/>
              </a:rPr>
              <a:t>Reduces inflation and rendering costs of a </a:t>
            </a:r>
            <a:r>
              <a:rPr lang="en-US" sz="2200" err="1">
                <a:latin typeface="Calibri"/>
              </a:rPr>
              <a:t>Xamarin.Forms</a:t>
            </a:r>
            <a:r>
              <a:rPr lang="en-US" sz="2200">
                <a:latin typeface="Calibri"/>
              </a:rPr>
              <a:t> control on Android by flattening the resulting native control hierarchy </a:t>
            </a:r>
          </a:p>
          <a:p>
            <a:pPr marL="456565" indent="-456565"/>
            <a:r>
              <a:rPr lang="en-US" sz="2200">
                <a:latin typeface="Calibri"/>
              </a:rPr>
              <a:t>Fast renderers are available for the following: </a:t>
            </a:r>
          </a:p>
          <a:p>
            <a:pPr lvl="1"/>
            <a:r>
              <a:rPr lang="en-US" sz="2200">
                <a:latin typeface="Calibri"/>
                <a:cs typeface="Calibri Light"/>
              </a:rPr>
              <a:t>Button </a:t>
            </a:r>
          </a:p>
          <a:p>
            <a:pPr lvl="1"/>
            <a:r>
              <a:rPr lang="en-US" sz="2200">
                <a:latin typeface="Calibri"/>
                <a:cs typeface="Calibri Light"/>
              </a:rPr>
              <a:t>Image </a:t>
            </a:r>
            <a:endParaRPr lang="en-US" sz="2200">
              <a:latin typeface="Calibri"/>
            </a:endParaRPr>
          </a:p>
          <a:p>
            <a:pPr lvl="1"/>
            <a:r>
              <a:rPr lang="en-US" sz="2200">
                <a:latin typeface="Calibri"/>
                <a:cs typeface="Calibri Light"/>
              </a:rPr>
              <a:t>Label </a:t>
            </a:r>
          </a:p>
          <a:p>
            <a:pPr lvl="1"/>
            <a:r>
              <a:rPr lang="en-US" sz="2200">
                <a:latin typeface="Calibri"/>
                <a:cs typeface="Calibri Light"/>
              </a:rPr>
              <a:t>Frame </a:t>
            </a:r>
          </a:p>
          <a:p>
            <a:pPr marL="456565" indent="-456565"/>
            <a:r>
              <a:rPr lang="en-US" sz="2200">
                <a:latin typeface="Calibri"/>
              </a:rPr>
              <a:t>From </a:t>
            </a:r>
            <a:r>
              <a:rPr lang="en-US" sz="2200" err="1">
                <a:latin typeface="Calibri"/>
              </a:rPr>
              <a:t>Xamarin.Forms</a:t>
            </a:r>
            <a:r>
              <a:rPr lang="en-US" sz="2200">
                <a:latin typeface="Calibri"/>
              </a:rPr>
              <a:t> 4.0 onwards, all applications targeting </a:t>
            </a:r>
            <a:r>
              <a:rPr lang="en-US" sz="2200" err="1">
                <a:latin typeface="Calibri"/>
              </a:rPr>
              <a:t>FormsAppCompatActivity</a:t>
            </a:r>
            <a:r>
              <a:rPr lang="en-US" sz="2200">
                <a:latin typeface="Calibri"/>
              </a:rPr>
              <a:t> will use these fast renderers by default </a:t>
            </a:r>
          </a:p>
          <a:p>
            <a:pPr marL="456565" indent="-456565"/>
            <a:r>
              <a:rPr lang="en-US" sz="2200">
                <a:latin typeface="Calibri"/>
              </a:rPr>
              <a:t>To use in previous versions of Forms, add </a:t>
            </a:r>
            <a:r>
              <a:rPr lang="en-US" sz="2200" err="1">
                <a:latin typeface="Calibri"/>
              </a:rPr>
              <a:t>Forms.SetFlags</a:t>
            </a:r>
            <a:r>
              <a:rPr lang="en-US" sz="2200">
                <a:latin typeface="Calibri"/>
              </a:rPr>
              <a:t>("</a:t>
            </a:r>
            <a:r>
              <a:rPr lang="en-US" sz="2200" err="1">
                <a:latin typeface="Calibri"/>
              </a:rPr>
              <a:t>FastRenderers_Experimental</a:t>
            </a:r>
            <a:r>
              <a:rPr lang="en-US" sz="2200">
                <a:latin typeface="Calibri"/>
              </a:rPr>
              <a:t>"); in </a:t>
            </a:r>
            <a:r>
              <a:rPr lang="en-US" sz="2200" err="1">
                <a:latin typeface="Calibri"/>
              </a:rPr>
              <a:t>MainActivity</a:t>
            </a:r>
            <a:r>
              <a:rPr lang="en-US" sz="2200">
                <a:latin typeface="Calibri"/>
              </a:rPr>
              <a:t> before </a:t>
            </a:r>
            <a:r>
              <a:rPr lang="en-US" sz="2200" err="1">
                <a:latin typeface="Calibri"/>
              </a:rPr>
              <a:t>Forms.Init</a:t>
            </a:r>
            <a:r>
              <a:rPr lang="en-US" sz="2200">
                <a:latin typeface="Calibri"/>
              </a:rPr>
              <a:t> </a:t>
            </a:r>
          </a:p>
          <a:p>
            <a:pPr marL="456565" indent="-456565"/>
            <a:r>
              <a:rPr lang="en-US" sz="2200">
                <a:latin typeface="Calibri"/>
              </a:rPr>
              <a:t>Potential performance increase up to 2x </a:t>
            </a:r>
          </a:p>
        </p:txBody>
      </p:sp>
    </p:spTree>
    <p:extLst>
      <p:ext uri="{BB962C8B-B14F-4D97-AF65-F5344CB8AC3E}">
        <p14:creationId xmlns:p14="http://schemas.microsoft.com/office/powerpoint/2010/main" val="368847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XAML compilation</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XAML </a:t>
            </a:r>
          </a:p>
          <a:p>
            <a:pPr marL="456565" indent="-456565"/>
            <a:r>
              <a:rPr lang="en-US">
                <a:latin typeface="Calibri"/>
              </a:rPr>
              <a:t>Removes load and instantiating time of XAML elements</a:t>
            </a:r>
          </a:p>
          <a:p>
            <a:pPr marL="456565" indent="-456565"/>
            <a:r>
              <a:rPr lang="en-US">
                <a:latin typeface="Calibri"/>
              </a:rPr>
              <a:t>Reduces file size: .</a:t>
            </a:r>
            <a:r>
              <a:rPr lang="en-US" err="1">
                <a:latin typeface="Calibri"/>
              </a:rPr>
              <a:t>xaml</a:t>
            </a:r>
            <a:r>
              <a:rPr lang="en-US">
                <a:latin typeface="Calibri"/>
              </a:rPr>
              <a:t> files no longer included</a:t>
            </a:r>
          </a:p>
          <a:p>
            <a:pPr marL="456565" indent="-456565"/>
            <a:endParaRPr lang="en-US"/>
          </a:p>
        </p:txBody>
      </p:sp>
      <p:sp>
        <p:nvSpPr>
          <p:cNvPr id="4" name="Rectangle 3"/>
          <p:cNvSpPr/>
          <p:nvPr/>
        </p:nvSpPr>
        <p:spPr>
          <a:xfrm>
            <a:off x="6027635" y="2277696"/>
            <a:ext cx="5312810" cy="2308324"/>
          </a:xfrm>
          <a:prstGeom prst="rect">
            <a:avLst/>
          </a:prstGeom>
        </p:spPr>
        <p:txBody>
          <a:bodyPr wrap="square">
            <a:spAutoFit/>
          </a:bodyPr>
          <a:lstStyle/>
          <a:p>
            <a:pPr lvl="1"/>
            <a:r>
              <a:rPr lang="en-US">
                <a:solidFill>
                  <a:srgbClr val="118583"/>
                </a:solidFill>
                <a:latin typeface="Consolas" panose="020B0609020204030204" pitchFamily="49" charset="0"/>
              </a:rPr>
              <a:t>using</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Xamarin</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Forms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Xaml</a:t>
            </a:r>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[assembly: </a:t>
            </a:r>
            <a:r>
              <a:rPr lang="en-US" err="1">
                <a:solidFill>
                  <a:srgbClr val="434541"/>
                </a:solidFill>
                <a:latin typeface="Consolas" panose="020B0609020204030204" pitchFamily="49" charset="0"/>
              </a:rPr>
              <a:t>XamlCompilation</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XamlCompilationOptions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Compile</a:t>
            </a:r>
            <a:r>
              <a:rPr lang="en-US">
                <a:solidFill>
                  <a:srgbClr val="3D4546"/>
                </a:solidFill>
                <a:latin typeface="Consolas" panose="020B0609020204030204" pitchFamily="49" charset="0"/>
              </a:rPr>
              <a:t>)]</a:t>
            </a:r>
          </a:p>
          <a:p>
            <a:pPr lvl="1"/>
            <a:r>
              <a:rPr lang="en-US">
                <a:solidFill>
                  <a:srgbClr val="118583"/>
                </a:solidFill>
                <a:latin typeface="Consolas" panose="020B0609020204030204" pitchFamily="49" charset="0"/>
              </a:rPr>
              <a:t>namespace</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PhotoApp</a:t>
            </a:r>
            <a:endParaRPr lang="en-US">
              <a:solidFill>
                <a:srgbClr val="3D4546"/>
              </a:solidFill>
              <a:latin typeface="Consolas" panose="020B0609020204030204" pitchFamily="49" charset="0"/>
            </a:endParaRPr>
          </a:p>
          <a:p>
            <a:pPr lvl="1"/>
            <a:r>
              <a:rPr lang="en-US">
                <a:solidFill>
                  <a:srgbClr val="3D4546"/>
                </a:solidFill>
                <a:latin typeface="Consolas" panose="020B0609020204030204" pitchFamily="49" charset="0"/>
              </a:rPr>
              <a:t>{</a:t>
            </a:r>
          </a:p>
          <a:p>
            <a:pPr lvl="1"/>
            <a:r>
              <a:rPr lang="de-DE">
                <a:solidFill>
                  <a:srgbClr val="3D4546"/>
                </a:solidFill>
                <a:latin typeface="Consolas" panose="020B0609020204030204" pitchFamily="49" charset="0"/>
              </a:rPr>
              <a:t>  ...</a:t>
            </a:r>
          </a:p>
          <a:p>
            <a:pPr lvl="1"/>
            <a:r>
              <a:rPr lang="de-DE">
                <a:solidFill>
                  <a:srgbClr val="3D4546"/>
                </a:solidFill>
                <a:latin typeface="Consolas" panose="020B0609020204030204" pitchFamily="49" charset="0"/>
              </a:rPr>
              <a:t>}</a:t>
            </a:r>
            <a:endParaRPr lang="en-US">
              <a:latin typeface="Consolas" panose="020B0609020204030204" pitchFamily="49" charset="0"/>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single assembly level attribute: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646331"/>
          </a:xfrm>
          <a:prstGeom prst="rect">
            <a:avLst/>
          </a:prstGeom>
          <a:noFill/>
        </p:spPr>
        <p:txBody>
          <a:bodyPr wrap="square" rtlCol="0">
            <a:spAutoFit/>
          </a:bodyPr>
          <a:lstStyle/>
          <a:p>
            <a:r>
              <a:rPr lang="en-US"/>
              <a:t>When you’re developing very large apps, you might want to turn off compilation during test run builds. Instead, use it only for release and beta builds</a:t>
            </a:r>
          </a:p>
        </p:txBody>
      </p:sp>
    </p:spTree>
    <p:extLst>
      <p:ext uri="{BB962C8B-B14F-4D97-AF65-F5344CB8AC3E}">
        <p14:creationId xmlns:p14="http://schemas.microsoft.com/office/powerpoint/2010/main" val="2038391553"/>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Compiled Bindings</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bindings</a:t>
            </a:r>
          </a:p>
          <a:p>
            <a:pPr marL="456565" indent="-456565"/>
            <a:r>
              <a:rPr lang="en-US">
                <a:latin typeface="Calibri"/>
              </a:rPr>
              <a:t>Removes load and instantiating time of XAML bindings</a:t>
            </a:r>
          </a:p>
          <a:p>
            <a:pPr marL="456565" indent="-456565"/>
            <a:r>
              <a:rPr lang="en-US">
                <a:latin typeface="Calibri"/>
              </a:rPr>
              <a:t>Requires XAML compilation</a:t>
            </a:r>
          </a:p>
          <a:p>
            <a:pPr marL="456565" indent="-456565"/>
            <a:r>
              <a:rPr lang="en-US">
                <a:latin typeface="Calibri"/>
              </a:rPr>
              <a:t>Up to 20x performance increase for </a:t>
            </a:r>
            <a:r>
              <a:rPr lang="en-US" err="1">
                <a:latin typeface="Calibri"/>
              </a:rPr>
              <a:t>OneTime</a:t>
            </a:r>
            <a:r>
              <a:rPr lang="en-US">
                <a:latin typeface="Calibri"/>
              </a:rPr>
              <a:t> bindings with no property change notification and 5x increase for bindings with property change notifications</a:t>
            </a:r>
          </a:p>
          <a:p>
            <a:pPr marL="456565" indent="-456565"/>
            <a:endParaRPr lang="en-US"/>
          </a:p>
        </p:txBody>
      </p:sp>
      <p:sp>
        <p:nvSpPr>
          <p:cNvPr id="4" name="Rectangle 3"/>
          <p:cNvSpPr/>
          <p:nvPr/>
        </p:nvSpPr>
        <p:spPr>
          <a:xfrm>
            <a:off x="5214814" y="2365830"/>
            <a:ext cx="6937652" cy="2693045"/>
          </a:xfrm>
          <a:prstGeom prst="rect">
            <a:avLst/>
          </a:prstGeom>
        </p:spPr>
        <p:txBody>
          <a:bodyPr wrap="square" anchor="t">
            <a:spAutoFit/>
          </a:bodyPr>
          <a:lstStyle/>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 </a:t>
            </a:r>
            <a:r>
              <a:rPr lang="en-US" sz="1300" err="1">
                <a:solidFill>
                  <a:srgbClr val="0451A5"/>
                </a:solidFill>
                <a:latin typeface="Consolas"/>
              </a:rPr>
              <a:t>x:Name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colorListView</a:t>
            </a:r>
            <a:r>
              <a:rPr lang="en-US" sz="1300">
                <a:solidFill>
                  <a:srgbClr val="A31515"/>
                </a:solidFill>
                <a:latin typeface="Consolas"/>
              </a:rPr>
              <a:t>"</a:t>
            </a:r>
            <a:r>
              <a:rPr lang="en-US" sz="1300">
                <a:solidFill>
                  <a:srgbClr val="0101FD"/>
                </a:solidFill>
                <a:latin typeface="Consolas"/>
              </a:rPr>
              <a:t> </a:t>
            </a:r>
            <a:r>
              <a:rPr lang="en-US" sz="1300" err="1">
                <a:solidFill>
                  <a:srgbClr val="0451A5"/>
                </a:solidFill>
                <a:latin typeface="Consolas"/>
              </a:rPr>
              <a:t>ItemsSource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x:Static</a:t>
            </a:r>
            <a:r>
              <a:rPr lang="en-US" sz="1300">
                <a:solidFill>
                  <a:srgbClr val="A31515"/>
                </a:solidFill>
                <a:latin typeface="Consolas"/>
              </a:rPr>
              <a:t> </a:t>
            </a:r>
            <a:r>
              <a:rPr lang="en-US" sz="1300" err="1">
                <a:solidFill>
                  <a:srgbClr val="A31515"/>
                </a:solidFill>
                <a:latin typeface="Consolas"/>
              </a:rPr>
              <a:t>local:NamedColor.All</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 </a:t>
            </a:r>
            <a:r>
              <a:rPr lang="en-US" sz="1300" err="1">
                <a:solidFill>
                  <a:srgbClr val="0451A5"/>
                </a:solidFill>
                <a:latin typeface="Consolas"/>
              </a:rPr>
              <a:t>x:DataType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local:NamedColor</a:t>
            </a:r>
            <a:r>
              <a:rPr lang="en-US" sz="1300">
                <a:solidFill>
                  <a:srgbClr val="A31515"/>
                </a:solidFill>
                <a:latin typeface="Consolas"/>
              </a:rPr>
              <a: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 </a:t>
            </a:r>
            <a:r>
              <a:rPr lang="en-US" sz="1300">
                <a:solidFill>
                  <a:srgbClr val="0451A5"/>
                </a:solidFill>
                <a:latin typeface="Consolas"/>
              </a:rPr>
              <a:t>Orientation</a:t>
            </a:r>
            <a:r>
              <a:rPr lang="en-US" sz="1300">
                <a:solidFill>
                  <a:srgbClr val="0101FD"/>
                </a:solidFill>
                <a:latin typeface="Consolas"/>
              </a:rPr>
              <a:t>=</a:t>
            </a:r>
            <a:r>
              <a:rPr lang="en-US" sz="1300">
                <a:solidFill>
                  <a:srgbClr val="A31515"/>
                </a:solidFill>
                <a:latin typeface="Consolas"/>
              </a:rPr>
              <a:t>"Horizontal"</a:t>
            </a:r>
            <a:r>
              <a:rPr lang="en-US" sz="1300">
                <a:solidFill>
                  <a:srgbClr val="0101FD"/>
                </a:solidFill>
                <a:latin typeface="Consolas"/>
              </a:rPr>
              <a:t>&gt;</a:t>
            </a:r>
            <a:r>
              <a:rPr lang="en-US" sz="1300">
                <a:solidFill>
                  <a:srgbClr val="000000"/>
                </a:solidFill>
                <a:latin typeface="Consolas"/>
              </a:rPr>
              <a:t> </a:t>
            </a: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BoxView</a:t>
            </a:r>
            <a:r>
              <a:rPr lang="en-US" sz="1300">
                <a:solidFill>
                  <a:srgbClr val="0101FD"/>
                </a:solidFill>
                <a:latin typeface="Consolas"/>
              </a:rPr>
              <a:t> </a:t>
            </a:r>
            <a:r>
              <a:rPr lang="en-US" sz="1300">
                <a:solidFill>
                  <a:srgbClr val="0451A5"/>
                </a:solidFill>
                <a:latin typeface="Consolas"/>
              </a:rPr>
              <a:t>Color</a:t>
            </a:r>
            <a:r>
              <a:rPr lang="en-US" sz="1300">
                <a:solidFill>
                  <a:srgbClr val="0101FD"/>
                </a:solidFill>
                <a:latin typeface="Consolas"/>
              </a:rPr>
              <a:t>=</a:t>
            </a:r>
            <a:r>
              <a:rPr lang="en-US" sz="1300">
                <a:solidFill>
                  <a:srgbClr val="A31515"/>
                </a:solidFill>
                <a:latin typeface="Consolas"/>
              </a:rPr>
              <a:t>"{Binding Color}"</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&lt;Label </a:t>
            </a:r>
            <a:r>
              <a:rPr lang="en-US" sz="1300">
                <a:solidFill>
                  <a:srgbClr val="0451A5"/>
                </a:solidFill>
                <a:latin typeface="Consolas"/>
              </a:rPr>
              <a:t>Text</a:t>
            </a:r>
            <a:r>
              <a:rPr lang="en-US" sz="1300">
                <a:solidFill>
                  <a:srgbClr val="0101FD"/>
                </a:solidFill>
                <a:latin typeface="Consolas"/>
              </a:rPr>
              <a:t>=</a:t>
            </a:r>
            <a:r>
              <a:rPr lang="en-US" sz="1300">
                <a:solidFill>
                  <a:srgbClr val="A31515"/>
                </a:solidFill>
                <a:latin typeface="Consolas"/>
              </a:rPr>
              <a:t>"{Binding </a:t>
            </a:r>
            <a:r>
              <a:rPr lang="en-US" sz="1300" err="1">
                <a:solidFill>
                  <a:srgbClr val="A31515"/>
                </a:solidFill>
                <a:latin typeface="Consolas"/>
              </a:rPr>
              <a:t>FriendlyName</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&gt;</a:t>
            </a:r>
            <a:endParaRPr lang="en-US" sz="1300">
              <a:latin typeface="Consolas"/>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XAML attribute:</a:t>
            </a:r>
          </a:p>
          <a:p>
            <a:r>
              <a:rPr lang="en-US" sz="2400" err="1">
                <a:latin typeface="Calibri"/>
                <a:cs typeface="Calibri"/>
              </a:rPr>
              <a:t>x:DataType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369332"/>
          </a:xfrm>
          <a:prstGeom prst="rect">
            <a:avLst/>
          </a:prstGeom>
          <a:noFill/>
        </p:spPr>
        <p:txBody>
          <a:bodyPr wrap="square" rtlCol="0">
            <a:spAutoFit/>
          </a:bodyPr>
          <a:lstStyle/>
          <a:p>
            <a:r>
              <a:rPr lang="en-US"/>
              <a:t>The </a:t>
            </a:r>
            <a:r>
              <a:rPr lang="en-US" err="1"/>
              <a:t>x:DataType</a:t>
            </a:r>
            <a:r>
              <a:rPr lang="en-US"/>
              <a:t> attribute can be redefined at any point in a view hierarchy </a:t>
            </a:r>
          </a:p>
        </p:txBody>
      </p:sp>
    </p:spTree>
    <p:extLst>
      <p:ext uri="{BB962C8B-B14F-4D97-AF65-F5344CB8AC3E}">
        <p14:creationId xmlns:p14="http://schemas.microsoft.com/office/powerpoint/2010/main" val="3835632629"/>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1C84-E0F4-4942-BE24-E57284E7373B}"/>
              </a:ext>
            </a:extLst>
          </p:cNvPr>
          <p:cNvSpPr>
            <a:spLocks noGrp="1"/>
          </p:cNvSpPr>
          <p:nvPr>
            <p:ph type="title"/>
          </p:nvPr>
        </p:nvSpPr>
        <p:spPr/>
        <p:txBody>
          <a:bodyPr/>
          <a:lstStyle/>
          <a:p>
            <a:r>
              <a:rPr lang="en-US" dirty="0"/>
              <a:t>Xamarin.Forms performance considerations</a:t>
            </a:r>
          </a:p>
        </p:txBody>
      </p:sp>
      <p:sp>
        <p:nvSpPr>
          <p:cNvPr id="3" name="Content Placeholder 2">
            <a:extLst>
              <a:ext uri="{FF2B5EF4-FFF2-40B4-BE49-F238E27FC236}">
                <a16:creationId xmlns:a16="http://schemas.microsoft.com/office/drawing/2014/main" id="{CCF9C687-95D6-1647-ABED-B1C3AAD1529D}"/>
              </a:ext>
            </a:extLst>
          </p:cNvPr>
          <p:cNvSpPr>
            <a:spLocks noGrp="1"/>
          </p:cNvSpPr>
          <p:nvPr>
            <p:ph idx="1"/>
          </p:nvPr>
        </p:nvSpPr>
        <p:spPr>
          <a:xfrm>
            <a:off x="609600" y="1229640"/>
            <a:ext cx="4542503" cy="4398719"/>
          </a:xfrm>
        </p:spPr>
        <p:txBody>
          <a:bodyPr>
            <a:normAutofit lnSpcReduction="10000"/>
          </a:bodyPr>
          <a:lstStyle/>
          <a:p>
            <a:r>
              <a:rPr lang="en-US" b="1" dirty="0"/>
              <a:t>Enable the XAML compiler</a:t>
            </a:r>
          </a:p>
          <a:p>
            <a:r>
              <a:rPr lang="en-US" b="1" dirty="0"/>
              <a:t>Use compiled bindings</a:t>
            </a:r>
          </a:p>
          <a:p>
            <a:r>
              <a:rPr lang="en-US" b="1" dirty="0"/>
              <a:t>Reduce unnecessary bindings</a:t>
            </a:r>
          </a:p>
          <a:p>
            <a:r>
              <a:rPr lang="en-US" b="1" dirty="0"/>
              <a:t>Use fast renderers</a:t>
            </a:r>
          </a:p>
          <a:p>
            <a:r>
              <a:rPr lang="en-US" b="1" dirty="0"/>
              <a:t>Enable startup tracing on Android</a:t>
            </a:r>
          </a:p>
          <a:p>
            <a:r>
              <a:rPr lang="en-US" b="1" dirty="0"/>
              <a:t>Enable layout compression</a:t>
            </a:r>
          </a:p>
          <a:p>
            <a:r>
              <a:rPr lang="en-US" b="1" dirty="0"/>
              <a:t>Choose the correct layout</a:t>
            </a:r>
          </a:p>
          <a:p>
            <a:r>
              <a:rPr lang="en-US" b="1" dirty="0"/>
              <a:t>Optimize layout performance</a:t>
            </a:r>
            <a:endParaRPr lang="en-US" dirty="0">
              <a:hlinkClick r:id="rId2"/>
            </a:endParaRPr>
          </a:p>
        </p:txBody>
      </p:sp>
      <p:sp>
        <p:nvSpPr>
          <p:cNvPr id="4" name="Rectangle 3">
            <a:extLst>
              <a:ext uri="{FF2B5EF4-FFF2-40B4-BE49-F238E27FC236}">
                <a16:creationId xmlns:a16="http://schemas.microsoft.com/office/drawing/2014/main" id="{6751A7C1-DD74-AC41-8BDD-64B76B9DB11B}"/>
              </a:ext>
            </a:extLst>
          </p:cNvPr>
          <p:cNvSpPr/>
          <p:nvPr/>
        </p:nvSpPr>
        <p:spPr>
          <a:xfrm>
            <a:off x="899100" y="5835177"/>
            <a:ext cx="7652478" cy="615553"/>
          </a:xfrm>
          <a:prstGeom prst="rect">
            <a:avLst/>
          </a:prstGeom>
        </p:spPr>
        <p:txBody>
          <a:bodyPr wrap="square">
            <a:spAutoFit/>
          </a:bodyPr>
          <a:lstStyle/>
          <a:p>
            <a:r>
              <a:rPr lang="en-US" dirty="0"/>
              <a:t>Documentation: Improve Xamarin.Forms App Performance</a:t>
            </a:r>
          </a:p>
          <a:p>
            <a:r>
              <a:rPr lang="en-US" sz="1600" dirty="0">
                <a:hlinkClick r:id="rId2"/>
              </a:rPr>
              <a:t>https://docs.microsoft.com/en-us/xamarin/xamarin-forms/deploy-test/performance</a:t>
            </a:r>
            <a:endParaRPr lang="en-US" sz="1600" dirty="0"/>
          </a:p>
        </p:txBody>
      </p:sp>
      <p:pic>
        <p:nvPicPr>
          <p:cNvPr id="5" name="Picture 5">
            <a:extLst>
              <a:ext uri="{FF2B5EF4-FFF2-40B4-BE49-F238E27FC236}">
                <a16:creationId xmlns:a16="http://schemas.microsoft.com/office/drawing/2014/main" id="{A48F3E76-9E20-4347-90D9-43EA415B61B2}"/>
              </a:ext>
            </a:extLst>
          </p:cNvPr>
          <p:cNvPicPr>
            <a:picLocks noChangeAspect="1"/>
          </p:cNvPicPr>
          <p:nvPr/>
        </p:nvPicPr>
        <p:blipFill>
          <a:blip r:embed="rId3"/>
          <a:stretch>
            <a:fillRect/>
          </a:stretch>
        </p:blipFill>
        <p:spPr>
          <a:xfrm>
            <a:off x="457200" y="5898349"/>
            <a:ext cx="457200" cy="458430"/>
          </a:xfrm>
          <a:prstGeom prst="rect">
            <a:avLst/>
          </a:prstGeom>
        </p:spPr>
      </p:pic>
      <p:sp>
        <p:nvSpPr>
          <p:cNvPr id="7" name="Content Placeholder 2">
            <a:extLst>
              <a:ext uri="{FF2B5EF4-FFF2-40B4-BE49-F238E27FC236}">
                <a16:creationId xmlns:a16="http://schemas.microsoft.com/office/drawing/2014/main" id="{7FFBC516-DFE2-B94C-AE5F-154E63E5AC34}"/>
              </a:ext>
            </a:extLst>
          </p:cNvPr>
          <p:cNvSpPr txBox="1">
            <a:spLocks/>
          </p:cNvSpPr>
          <p:nvPr/>
        </p:nvSpPr>
        <p:spPr>
          <a:xfrm>
            <a:off x="6169742" y="1229640"/>
            <a:ext cx="4542503" cy="4398719"/>
          </a:xfrm>
          <a:prstGeom prst="rect">
            <a:avLst/>
          </a:prstGeom>
        </p:spPr>
        <p:txBody>
          <a:bodyPr vert="horz" lIns="91440" tIns="45720" rIns="91440" bIns="45720" numCol="1" spcCol="0" rtlCol="0">
            <a:normAutofit fontScale="92500" lnSpcReduction="20000"/>
          </a:bodyPr>
          <a:lstStyle>
            <a:lvl1pPr marL="457189" indent="-457189" algn="l" defTabSz="914400" rtl="0" eaLnBrk="1" latinLnBrk="0" hangingPunct="1">
              <a:lnSpc>
                <a:spcPct val="110000"/>
              </a:lnSpc>
              <a:spcBef>
                <a:spcPts val="1000"/>
              </a:spcBef>
              <a:buSzPct val="100000"/>
              <a:buFont typeface="Arial" panose="020B0604020202020204" pitchFamily="34" charset="0"/>
              <a:buChar char="•"/>
              <a:defRPr sz="24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Calibri Light" panose="020F030202020403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Choose a dependency injection container carefully</a:t>
            </a:r>
          </a:p>
          <a:p>
            <a:r>
              <a:rPr lang="en-US" b="1" dirty="0"/>
              <a:t>Create Shell applications</a:t>
            </a:r>
          </a:p>
          <a:p>
            <a:r>
              <a:rPr lang="en-US" b="1" dirty="0"/>
              <a:t>Use </a:t>
            </a:r>
            <a:r>
              <a:rPr lang="en-US" b="1" dirty="0" err="1"/>
              <a:t>CollectionView</a:t>
            </a:r>
            <a:r>
              <a:rPr lang="en-US" b="1" dirty="0"/>
              <a:t> instead of </a:t>
            </a:r>
            <a:r>
              <a:rPr lang="en-US" b="1" dirty="0" err="1"/>
              <a:t>ListView</a:t>
            </a:r>
            <a:endParaRPr lang="en-US" b="1" dirty="0"/>
          </a:p>
          <a:p>
            <a:r>
              <a:rPr lang="en-US" b="1" dirty="0"/>
              <a:t>Optimize </a:t>
            </a:r>
            <a:r>
              <a:rPr lang="en-US" b="1" dirty="0" err="1"/>
              <a:t>ListView</a:t>
            </a:r>
            <a:r>
              <a:rPr lang="en-US" b="1" dirty="0"/>
              <a:t> performance</a:t>
            </a:r>
          </a:p>
          <a:p>
            <a:r>
              <a:rPr lang="en-US" b="1" dirty="0"/>
              <a:t>Optimize image resources</a:t>
            </a:r>
          </a:p>
          <a:p>
            <a:r>
              <a:rPr lang="en-US" b="1" dirty="0"/>
              <a:t>Reduce the visual tree size</a:t>
            </a:r>
          </a:p>
          <a:p>
            <a:r>
              <a:rPr lang="en-US" b="1" dirty="0"/>
              <a:t>Reduce the application resource dictionary size</a:t>
            </a:r>
          </a:p>
          <a:p>
            <a:r>
              <a:rPr lang="en-US" b="1" dirty="0"/>
              <a:t>Use the custom renderer pattern</a:t>
            </a:r>
            <a:endParaRPr lang="en-US" dirty="0">
              <a:hlinkClick r:id="rId2"/>
            </a:endParaRPr>
          </a:p>
        </p:txBody>
      </p:sp>
    </p:spTree>
    <p:extLst>
      <p:ext uri="{BB962C8B-B14F-4D97-AF65-F5344CB8AC3E}">
        <p14:creationId xmlns:p14="http://schemas.microsoft.com/office/powerpoint/2010/main" val="129184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2E2FE-28E1-1244-873A-B4C0DD0BE28C}"/>
              </a:ext>
            </a:extLst>
          </p:cNvPr>
          <p:cNvSpPr/>
          <p:nvPr/>
        </p:nvSpPr>
        <p:spPr>
          <a:xfrm>
            <a:off x="899100" y="5835177"/>
            <a:ext cx="7652478" cy="584775"/>
          </a:xfrm>
          <a:prstGeom prst="rect">
            <a:avLst/>
          </a:prstGeom>
        </p:spPr>
        <p:txBody>
          <a:bodyPr wrap="square">
            <a:spAutoFit/>
          </a:bodyPr>
          <a:lstStyle/>
          <a:p>
            <a:r>
              <a:rPr lang="en-US" sz="1600" dirty="0">
                <a:latin typeface="Calibri Light" panose="020F0302020204030204" pitchFamily="34" charset="0"/>
                <a:cs typeface="Calibri Light" panose="020F0302020204030204" pitchFamily="34" charset="0"/>
              </a:rPr>
              <a:t>“Optimizing App Performance with Xamarin.Forms” by Jason Smith </a:t>
            </a:r>
            <a:r>
              <a:rPr lang="en-US" sz="1600" dirty="0">
                <a:hlinkClick r:id="rId2"/>
              </a:rPr>
              <a:t>https://www.youtube.com/watch?v=RZvdql3Ev0E</a:t>
            </a:r>
            <a:endParaRPr lang="en-US" sz="1600" dirty="0">
              <a:latin typeface="Calibri Light" panose="020F0302020204030204" pitchFamily="34" charset="0"/>
              <a:cs typeface="Calibri Light" panose="020F0302020204030204" pitchFamily="34" charset="0"/>
            </a:endParaRPr>
          </a:p>
        </p:txBody>
      </p:sp>
      <p:pic>
        <p:nvPicPr>
          <p:cNvPr id="7" name="Picture 5">
            <a:extLst>
              <a:ext uri="{FF2B5EF4-FFF2-40B4-BE49-F238E27FC236}">
                <a16:creationId xmlns:a16="http://schemas.microsoft.com/office/drawing/2014/main" id="{5EF10257-2777-0F4B-960B-ACC937A55AC7}"/>
              </a:ext>
            </a:extLst>
          </p:cNvPr>
          <p:cNvPicPr>
            <a:picLocks noChangeAspect="1"/>
          </p:cNvPicPr>
          <p:nvPr/>
        </p:nvPicPr>
        <p:blipFill>
          <a:blip r:embed="rId3"/>
          <a:stretch>
            <a:fillRect/>
          </a:stretch>
        </p:blipFill>
        <p:spPr>
          <a:xfrm>
            <a:off x="457200" y="5898349"/>
            <a:ext cx="457200" cy="458430"/>
          </a:xfrm>
          <a:prstGeom prst="rect">
            <a:avLst/>
          </a:prstGeom>
        </p:spPr>
      </p:pic>
      <p:sp>
        <p:nvSpPr>
          <p:cNvPr id="8" name="Title 1">
            <a:extLst>
              <a:ext uri="{FF2B5EF4-FFF2-40B4-BE49-F238E27FC236}">
                <a16:creationId xmlns:a16="http://schemas.microsoft.com/office/drawing/2014/main" id="{8C8FDA6D-CD94-8641-A14C-5692F33DAA2B}"/>
              </a:ext>
            </a:extLst>
          </p:cNvPr>
          <p:cNvSpPr txBox="1">
            <a:spLocks/>
          </p:cNvSpPr>
          <p:nvPr/>
        </p:nvSpPr>
        <p:spPr>
          <a:xfrm>
            <a:off x="609600" y="301657"/>
            <a:ext cx="10972800" cy="5270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i="0" kern="1200">
                <a:solidFill>
                  <a:srgbClr val="002060"/>
                </a:solidFill>
                <a:latin typeface="+mn-lt"/>
                <a:ea typeface="+mj-ea"/>
                <a:cs typeface="Helvetica Light"/>
              </a:defRPr>
            </a:lvl1pPr>
          </a:lstStyle>
          <a:p>
            <a:r>
              <a:rPr lang="en-US" dirty="0"/>
              <a:t>Reference: terrific video on XF performance considerations</a:t>
            </a:r>
          </a:p>
        </p:txBody>
      </p:sp>
      <p:pic>
        <p:nvPicPr>
          <p:cNvPr id="16" name="Picture 15" descr="A screenshot of a computer screen&#10;&#10;Description automatically generated">
            <a:extLst>
              <a:ext uri="{FF2B5EF4-FFF2-40B4-BE49-F238E27FC236}">
                <a16:creationId xmlns:a16="http://schemas.microsoft.com/office/drawing/2014/main" id="{B8689017-AFFF-734D-A8FA-C0731B17F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891848"/>
            <a:ext cx="8261410" cy="4781365"/>
          </a:xfrm>
          <a:prstGeom prst="rect">
            <a:avLst/>
          </a:prstGeom>
        </p:spPr>
      </p:pic>
    </p:spTree>
    <p:extLst>
      <p:ext uri="{BB962C8B-B14F-4D97-AF65-F5344CB8AC3E}">
        <p14:creationId xmlns:p14="http://schemas.microsoft.com/office/powerpoint/2010/main" val="33743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1: Create a XAML layout</a:t>
            </a:r>
          </a:p>
        </p:txBody>
      </p:sp>
      <p:sp>
        <p:nvSpPr>
          <p:cNvPr id="3" name="Text Placeholder 2"/>
          <p:cNvSpPr>
            <a:spLocks noGrp="1"/>
          </p:cNvSpPr>
          <p:nvPr>
            <p:ph type="body" idx="1"/>
          </p:nvPr>
        </p:nvSpPr>
        <p:spPr>
          <a:xfrm>
            <a:off x="609601" y="1870516"/>
            <a:ext cx="5311139" cy="3719123"/>
          </a:xfrm>
        </p:spPr>
        <p:txBody>
          <a:bodyPr>
            <a:normAutofit/>
          </a:bodyPr>
          <a:lstStyle/>
          <a:p>
            <a:pPr>
              <a:buFont typeface="+mj-lt"/>
              <a:buAutoNum type="arabicPeriod"/>
            </a:pPr>
            <a:r>
              <a:rPr lang="en-US">
                <a:latin typeface="Calibri"/>
                <a:cs typeface="Arial"/>
              </a:rPr>
              <a:t>Open Forms_Exercise1_Begin</a:t>
            </a:r>
          </a:p>
          <a:p>
            <a:pPr>
              <a:buFont typeface="+mj-lt"/>
              <a:buAutoNum type="arabicPeriod"/>
            </a:pPr>
            <a:r>
              <a:rPr lang="en-US">
                <a:latin typeface="Calibri"/>
                <a:cs typeface="Arial"/>
              </a:rPr>
              <a:t>Add a page for the Detail view</a:t>
            </a:r>
          </a:p>
          <a:p>
            <a:pPr>
              <a:buFont typeface="+mj-lt"/>
              <a:buAutoNum type="arabicPeriod"/>
            </a:pPr>
            <a:r>
              <a:rPr lang="en-US">
                <a:latin typeface="Calibri"/>
                <a:cs typeface="Arial"/>
              </a:rPr>
              <a:t>Build the UI for both the list and the Detail view as shown here </a:t>
            </a:r>
            <a:endParaRPr lang="en-US">
              <a:latin typeface="Calibri"/>
            </a:endParaRPr>
          </a:p>
          <a:p>
            <a:pPr marL="0" indent="0"/>
            <a:endParaRPr lang="en-US" b="1" u="sng">
              <a:latin typeface="Calibri"/>
            </a:endParaRPr>
          </a:p>
          <a:p>
            <a:pPr marL="0" indent="0"/>
            <a:r>
              <a:rPr lang="en-US" sz="2000" b="1">
                <a:latin typeface="Calibri"/>
                <a:cs typeface="Arial"/>
              </a:rPr>
              <a:t>Note</a:t>
            </a:r>
            <a:r>
              <a:rPr lang="en-US" sz="2000">
                <a:latin typeface="Calibri"/>
                <a:cs typeface="Arial"/>
              </a:rPr>
              <a:t>: You can use static data for the purposes of this exercise</a:t>
            </a:r>
            <a:endParaRPr lang="en-US" sz="1600" b="1" u="sng">
              <a:latin typeface="Calibri"/>
              <a:cs typeface="Arial"/>
            </a:endParaRPr>
          </a:p>
        </p:txBody>
      </p:sp>
      <p:pic>
        <p:nvPicPr>
          <p:cNvPr id="8" name="Picture 7">
            <a:extLst>
              <a:ext uri="{FF2B5EF4-FFF2-40B4-BE49-F238E27FC236}">
                <a16:creationId xmlns:a16="http://schemas.microsoft.com/office/drawing/2014/main" id="{7D1EF151-EBE7-C24C-861D-85CC5802D398}"/>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C8B252B8-DF51-DC4E-8B9E-34093B0A894F}"/>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3418527921"/>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Create a XAML layout</a:t>
            </a:r>
          </a:p>
        </p:txBody>
      </p:sp>
      <p:sp>
        <p:nvSpPr>
          <p:cNvPr id="3" name="Text Placeholder 2"/>
          <p:cNvSpPr>
            <a:spLocks noGrp="1"/>
          </p:cNvSpPr>
          <p:nvPr>
            <p:ph type="body" idx="1"/>
          </p:nvPr>
        </p:nvSpPr>
        <p:spPr>
          <a:xfrm>
            <a:off x="609600" y="1870516"/>
            <a:ext cx="5997972" cy="4639699"/>
          </a:xfrm>
        </p:spPr>
        <p:txBody>
          <a:bodyPr>
            <a:normAutofit/>
          </a:bodyPr>
          <a:lstStyle/>
          <a:p>
            <a:pPr marL="223520" lvl="2" indent="0"/>
            <a:r>
              <a:rPr lang="en-US" sz="2400" b="1" err="1">
                <a:latin typeface="Calibri"/>
                <a:cs typeface="Calibri Light"/>
              </a:rPr>
              <a:t>WeatherListView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Create a simple </a:t>
            </a:r>
            <a:r>
              <a:rPr lang="en-US" sz="2400" err="1">
                <a:latin typeface="Calibri"/>
                <a:cs typeface="Calibri Light"/>
              </a:rPr>
              <a:t>ListView</a:t>
            </a:r>
            <a:endParaRPr lang="en-US" sz="2400">
              <a:latin typeface="Calibri"/>
              <a:cs typeface="Calibri Light"/>
            </a:endParaRPr>
          </a:p>
          <a:p>
            <a:pPr marL="566420" lvl="2" indent="-342900">
              <a:buFont typeface="Arial" panose="020B0604020202020204" pitchFamily="34" charset="0"/>
              <a:buChar char="•"/>
            </a:pPr>
            <a:r>
              <a:rPr lang="en-US" sz="2400">
                <a:latin typeface="Calibri"/>
                <a:cs typeface="Calibri Light"/>
              </a:rPr>
              <a:t>Add some hardcoded city names to the list</a:t>
            </a:r>
          </a:p>
          <a:p>
            <a:pPr marL="566420" lvl="2" indent="-342900">
              <a:buFont typeface="Arial" panose="020B0604020202020204" pitchFamily="34" charset="0"/>
              <a:buChar char="•"/>
            </a:pPr>
            <a:r>
              <a:rPr lang="en-US" sz="2400">
                <a:latin typeface="Calibri"/>
                <a:cs typeface="Calibri Light"/>
              </a:rPr>
              <a:t>Place an Add button in the Page toolbar</a:t>
            </a:r>
          </a:p>
          <a:p>
            <a:pPr marL="566420" lvl="2" indent="-342900">
              <a:buFont typeface="Arial" panose="020B0604020202020204" pitchFamily="34" charset="0"/>
              <a:buChar char="•"/>
            </a:pPr>
            <a:r>
              <a:rPr lang="en-US" sz="2400">
                <a:latin typeface="Calibri"/>
                <a:cs typeface="Calibri Light"/>
              </a:rPr>
              <a:t>Navigate to Detail page on selection</a:t>
            </a:r>
          </a:p>
          <a:p>
            <a:pPr marL="223520" lvl="2" indent="0"/>
            <a:endParaRPr lang="en-US">
              <a:latin typeface="Calibri"/>
              <a:cs typeface="Calibri Light" panose="020F0302020204030204" pitchFamily="34" charset="0"/>
            </a:endParaRPr>
          </a:p>
          <a:p>
            <a:pPr marL="223520" lvl="2" indent="0"/>
            <a:r>
              <a:rPr lang="en-US" sz="2400" b="1" err="1">
                <a:latin typeface="Calibri"/>
                <a:cs typeface="Calibri Light"/>
              </a:rPr>
              <a:t>WeatherDetailView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Lay out the Detail UI as shown</a:t>
            </a:r>
          </a:p>
          <a:p>
            <a:pPr marL="566420" lvl="2" indent="-342900">
              <a:buFont typeface="Arial" panose="020B0604020202020204" pitchFamily="34" charset="0"/>
              <a:buChar char="•"/>
            </a:pPr>
            <a:r>
              <a:rPr lang="en-US" sz="2400">
                <a:latin typeface="Calibri"/>
                <a:cs typeface="Calibri Light"/>
              </a:rPr>
              <a:t>Background image</a:t>
            </a:r>
          </a:p>
          <a:p>
            <a:pPr marL="566420" lvl="2" indent="-342900">
              <a:buFont typeface="Arial" panose="020B0604020202020204" pitchFamily="34" charset="0"/>
              <a:buChar char="•"/>
            </a:pPr>
            <a:r>
              <a:rPr lang="en-US" sz="2400">
                <a:latin typeface="Calibri"/>
                <a:cs typeface="Calibri Light"/>
              </a:rPr>
              <a:t>Weather description</a:t>
            </a:r>
          </a:p>
          <a:p>
            <a:pPr marL="566420" lvl="2" indent="-342900">
              <a:buFont typeface="Arial" panose="020B0604020202020204" pitchFamily="34" charset="0"/>
              <a:buChar char="•"/>
            </a:pPr>
            <a:r>
              <a:rPr lang="en-US" sz="2400">
                <a:latin typeface="Calibri"/>
                <a:cs typeface="Calibri Light"/>
              </a:rPr>
              <a:t>Current temp with small temp unit</a:t>
            </a:r>
          </a:p>
          <a:p>
            <a:pPr marL="566420" lvl="2" indent="-342900">
              <a:buFont typeface="Arial" panose="020B0604020202020204" pitchFamily="34" charset="0"/>
              <a:buChar char="•"/>
            </a:pPr>
            <a:r>
              <a:rPr lang="en-US" sz="2400">
                <a:latin typeface="Calibri"/>
                <a:cs typeface="Calibri Light"/>
              </a:rPr>
              <a:t>High/Low temperatures</a:t>
            </a:r>
          </a:p>
          <a:p>
            <a:endParaRPr lang="en-US"/>
          </a:p>
        </p:txBody>
      </p:sp>
      <p:pic>
        <p:nvPicPr>
          <p:cNvPr id="5" name="Picture 4">
            <a:extLst>
              <a:ext uri="{FF2B5EF4-FFF2-40B4-BE49-F238E27FC236}">
                <a16:creationId xmlns:a16="http://schemas.microsoft.com/office/drawing/2014/main" id="{8D5A76BC-34A6-A341-9674-272F032218D6}"/>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73025D1E-BCB6-9D49-A1C4-032F9E2E8BF6}"/>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80015621"/>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09599" y="1870516"/>
            <a:ext cx="10554789" cy="4639699"/>
          </a:xfrm>
          <a:prstGeom prst="rect">
            <a:avLst/>
          </a:prstGeom>
          <a:noFill/>
          <a:ln>
            <a:noFill/>
          </a:ln>
        </p:spPr>
        <p:txBody>
          <a:bodyPr vert="horz" lIns="91425" tIns="91425" rIns="91425" bIns="91425" rtlCol="0" anchor="t" anchorCtr="0">
            <a:normAutofit/>
          </a:bodyPr>
          <a:lstStyle>
            <a:lvl1pPr marL="457200" indent="-457200" algn="l" defTabSz="914400" rtl="0" eaLnBrk="1" latinLnBrk="0" hangingPunct="1">
              <a:lnSpc>
                <a:spcPct val="110000"/>
              </a:lnSpc>
              <a:spcBef>
                <a:spcPts val="1000"/>
              </a:spcBef>
              <a:buClrTx/>
              <a:buFont typeface="Calibri Light" panose="020F0302020204030204" pitchFamily="34" charset="0"/>
              <a:buNone/>
              <a:defRPr sz="2400" kern="12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algn="l" defTabSz="914400" rtl="0" eaLnBrk="1" latinLnBrk="0" hangingPunct="1">
              <a:lnSpc>
                <a:spcPct val="90000"/>
              </a:lnSpc>
              <a:spcBef>
                <a:spcPts val="0"/>
              </a:spcBef>
              <a:buFont typeface="Calibri"/>
              <a:buNone/>
              <a:defRPr sz="2400" kern="1200">
                <a:solidFill>
                  <a:schemeClr val="tx1"/>
                </a:solidFill>
                <a:latin typeface="+mn-lt"/>
                <a:ea typeface="+mn-ea"/>
                <a:cs typeface="+mn-cs"/>
              </a:defRPr>
            </a:lvl2pPr>
            <a:lvl3pPr marL="224114" indent="-3985" algn="l" defTabSz="914400" rtl="0" eaLnBrk="1" latinLnBrk="0" hangingPunct="1">
              <a:lnSpc>
                <a:spcPct val="90000"/>
              </a:lnSpc>
              <a:spcBef>
                <a:spcPts val="0"/>
              </a:spcBef>
              <a:buFont typeface="Calibri"/>
              <a:buNone/>
              <a:defRPr sz="2000" kern="1200">
                <a:solidFill>
                  <a:schemeClr val="tx1"/>
                </a:solidFill>
                <a:latin typeface="+mn-lt"/>
                <a:ea typeface="+mn-ea"/>
                <a:cs typeface="+mn-cs"/>
              </a:defRPr>
            </a:lvl3pPr>
            <a:lvl4pPr marL="448227" indent="-7970"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4pPr>
            <a:lvl5pPr marL="672341" indent="-11957"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pPr>
            <a:r>
              <a:rPr lang="en-US" b="1">
                <a:solidFill>
                  <a:srgbClr val="002060"/>
                </a:solidFill>
                <a:latin typeface="Calibri"/>
                <a:cs typeface="Arial"/>
              </a:rPr>
              <a:t>HINT:</a:t>
            </a:r>
            <a:endParaRPr lang="en-US" sz="1200" b="1">
              <a:solidFill>
                <a:srgbClr val="002060"/>
              </a:solidFill>
              <a:latin typeface="Calibri"/>
              <a:cs typeface="Arial"/>
            </a:endParaRPr>
          </a:p>
          <a:p>
            <a:pPr marL="0" indent="0">
              <a:lnSpc>
                <a:spcPct val="100000"/>
              </a:lnSpc>
              <a:spcBef>
                <a:spcPts val="0"/>
              </a:spcBef>
            </a:pPr>
            <a:r>
              <a:rPr lang="en-US">
                <a:latin typeface="Calibri"/>
                <a:cs typeface="Arial"/>
              </a:rPr>
              <a:t>You can use a simple string inline array as a </a:t>
            </a:r>
            <a:r>
              <a:rPr lang="en-US" err="1">
                <a:latin typeface="Calibri"/>
                <a:cs typeface="Arial"/>
              </a:rPr>
              <a:t>ListView</a:t>
            </a:r>
            <a:r>
              <a:rPr lang="en-US">
                <a:latin typeface="Calibri"/>
                <a:cs typeface="Arial"/>
              </a:rPr>
              <a:t> </a:t>
            </a:r>
            <a:r>
              <a:rPr lang="en-US" err="1">
                <a:latin typeface="Calibri"/>
                <a:cs typeface="Arial"/>
              </a:rPr>
              <a:t>ItemSource</a:t>
            </a:r>
            <a:r>
              <a:rPr lang="en-US">
                <a:latin typeface="Calibri"/>
                <a:cs typeface="Arial"/>
              </a:rPr>
              <a:t> in the XAML:</a:t>
            </a:r>
            <a:endParaRPr lang="is-IS" sz="1400">
              <a:latin typeface="Calibri"/>
              <a:cs typeface="Arial"/>
            </a:endParaRPr>
          </a:p>
          <a:p>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222222"/>
                </a:solidFill>
                <a:latin typeface="Consolas"/>
                <a:cs typeface="Arial"/>
              </a:rPr>
              <a:t> </a:t>
            </a:r>
            <a:r>
              <a:rPr lang="is-IS" sz="1800" err="1">
                <a:solidFill>
                  <a:srgbClr val="222222"/>
                </a:solidFill>
                <a:latin typeface="Consolas"/>
                <a:cs typeface="Arial"/>
              </a:rPr>
              <a:t>Type</a:t>
            </a:r>
            <a:r>
              <a:rPr lang="is-IS" sz="1800">
                <a:solidFill>
                  <a:srgbClr val="222222"/>
                </a:solidFill>
                <a:latin typeface="Consolas"/>
                <a:cs typeface="Arial"/>
              </a:rPr>
              <a:t>=</a:t>
            </a:r>
            <a:r>
              <a:rPr lang="is-IS" sz="1800">
                <a:solidFill>
                  <a:srgbClr val="DB7100"/>
                </a:solidFill>
                <a:latin typeface="Consolas"/>
                <a:cs typeface="Arial"/>
              </a:rPr>
              <a:t>"{</a:t>
            </a:r>
            <a:r>
              <a:rPr lang="is-IS" sz="1800" err="1">
                <a:solidFill>
                  <a:srgbClr val="DB7100"/>
                </a:solidFill>
                <a:latin typeface="Consolas"/>
                <a:cs typeface="Arial"/>
              </a:rPr>
              <a:t>x:Type</a:t>
            </a:r>
            <a:r>
              <a:rPr lang="is-IS" sz="1800">
                <a:solidFill>
                  <a:srgbClr val="DB7100"/>
                </a:solidFill>
                <a:latin typeface="Consolas"/>
                <a:cs typeface="Arial"/>
              </a:rPr>
              <a:t> </a:t>
            </a:r>
            <a:r>
              <a:rPr lang="is-IS" sz="1800" err="1">
                <a:solidFill>
                  <a:srgbClr val="DB7100"/>
                </a:solidFill>
                <a:latin typeface="Consolas"/>
                <a:cs typeface="Arial"/>
              </a:rPr>
              <a:t>x:String</a:t>
            </a:r>
            <a:r>
              <a:rPr lang="is-IS" sz="1800">
                <a:solidFill>
                  <a:srgbClr val="DB7100"/>
                </a:solidFill>
                <a:latin typeface="Consolas"/>
                <a:cs typeface="Arial"/>
              </a:rPr>
              <a:t>}"</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Current</a:t>
            </a:r>
            <a:r>
              <a:rPr lang="is-IS" sz="1800">
                <a:solidFill>
                  <a:srgbClr val="222222"/>
                </a:solidFill>
                <a:latin typeface="Consolas"/>
                <a:cs typeface="Arial"/>
              </a:rPr>
              <a:t> </a:t>
            </a:r>
            <a:r>
              <a:rPr lang="is-IS" sz="1800" err="1">
                <a:solidFill>
                  <a:srgbClr val="222222"/>
                </a:solidFill>
                <a:latin typeface="Consolas"/>
                <a:cs typeface="Arial"/>
              </a:rPr>
              <a:t>Location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Bellevue</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San </a:t>
            </a:r>
            <a:r>
              <a:rPr lang="is-IS" sz="1800" err="1">
                <a:solidFill>
                  <a:srgbClr val="222222"/>
                </a:solidFill>
                <a:latin typeface="Consolas"/>
                <a:cs typeface="Arial"/>
              </a:rPr>
              <a:t>Fran</a:t>
            </a:r>
            <a:r>
              <a:rPr lang="en-US" sz="1800">
                <a:solidFill>
                  <a:srgbClr val="222222"/>
                </a:solidFill>
                <a:latin typeface="Consolas"/>
                <a:cs typeface="Arial"/>
              </a:rPr>
              <a:t>c</a:t>
            </a:r>
            <a:r>
              <a:rPr lang="is-IS" sz="1800" err="1">
                <a:solidFill>
                  <a:srgbClr val="222222"/>
                </a:solidFill>
                <a:latin typeface="Consolas"/>
                <a:cs typeface="Arial"/>
              </a:rPr>
              <a:t>isco</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London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endParaRPr lang="is-IS" sz="1050">
              <a:solidFill>
                <a:srgbClr val="9A8B4E"/>
              </a:solidFill>
              <a:latin typeface="Consolas"/>
              <a:cs typeface="Arial"/>
            </a:endParaRPr>
          </a:p>
          <a:p>
            <a:pPr>
              <a:lnSpc>
                <a:spcPct val="100000"/>
              </a:lnSpc>
              <a:spcBef>
                <a:spcPts val="0"/>
              </a:spcBef>
            </a:pP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9A8B4E"/>
                </a:solidFill>
                <a:latin typeface="Consolas"/>
                <a:cs typeface="Arial"/>
              </a:rPr>
              <a:t>&gt;</a:t>
            </a:r>
            <a:r>
              <a:rPr lang="is-IS" sz="1800">
                <a:latin typeface="Consolas"/>
                <a:cs typeface="Arial"/>
              </a:rPr>
              <a:t> </a:t>
            </a:r>
            <a:endParaRPr lang="en-US" sz="1050"/>
          </a:p>
        </p:txBody>
      </p:sp>
      <p:sp>
        <p:nvSpPr>
          <p:cNvPr id="5" name="Title 1"/>
          <p:cNvSpPr txBox="1">
            <a:spLocks/>
          </p:cNvSpPr>
          <p:nvPr/>
        </p:nvSpPr>
        <p:spPr>
          <a:xfrm>
            <a:off x="609600" y="694944"/>
            <a:ext cx="10972800" cy="703148"/>
          </a:xfrm>
          <a:prstGeom prst="rect">
            <a:avLst/>
          </a:prstGeom>
          <a:noFill/>
          <a:ln>
            <a:noFill/>
          </a:ln>
        </p:spPr>
        <p:txBody>
          <a:bodyPr vert="horz" lIns="91425" tIns="91425" rIns="91425" bIns="91425" rtlCol="0" anchor="ctr" anchorCtr="0">
            <a:normAutofit/>
          </a:bodyPr>
          <a:lstStyle>
            <a:lvl1pPr algn="l" defTabSz="914400" rtl="0" eaLnBrk="1" latinLnBrk="0" hangingPunct="1">
              <a:lnSpc>
                <a:spcPct val="90000"/>
              </a:lnSpc>
              <a:spcBef>
                <a:spcPts val="0"/>
              </a:spcBef>
              <a:buClr>
                <a:schemeClr val="dk1"/>
              </a:buClr>
              <a:buFont typeface="Calibri"/>
              <a:buNone/>
              <a:defRPr sz="2800" kern="12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Exercise 1: Create a XAML layout</a:t>
            </a:r>
          </a:p>
        </p:txBody>
      </p:sp>
    </p:spTree>
    <p:extLst>
      <p:ext uri="{BB962C8B-B14F-4D97-AF65-F5344CB8AC3E}">
        <p14:creationId xmlns:p14="http://schemas.microsoft.com/office/powerpoint/2010/main" val="185979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23371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Xamarin.Forms basics</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Architecture and plumbing</a:t>
            </a:r>
            <a:endParaRPr lang="en-US">
              <a:solidFill>
                <a:schemeClr val="tx1"/>
              </a:solidFill>
            </a:endParaRPr>
          </a:p>
        </p:txBody>
      </p:sp>
    </p:spTree>
    <p:extLst>
      <p:ext uri="{BB962C8B-B14F-4D97-AF65-F5344CB8AC3E}">
        <p14:creationId xmlns:p14="http://schemas.microsoft.com/office/powerpoint/2010/main" val="4106447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and plumbing</a:t>
            </a:r>
          </a:p>
        </p:txBody>
      </p:sp>
      <p:sp>
        <p:nvSpPr>
          <p:cNvPr id="3" name="Content Placeholder 2"/>
          <p:cNvSpPr>
            <a:spLocks noGrp="1"/>
          </p:cNvSpPr>
          <p:nvPr>
            <p:ph idx="1"/>
          </p:nvPr>
        </p:nvSpPr>
        <p:spPr>
          <a:xfrm>
            <a:off x="609600" y="1338990"/>
            <a:ext cx="3970215" cy="4398719"/>
          </a:xfrm>
        </p:spPr>
        <p:txBody>
          <a:bodyPr vert="horz" lIns="91440" tIns="45720" rIns="91440" bIns="45720" numCol="1" spcCol="0" rtlCol="0" anchor="t">
            <a:normAutofit/>
          </a:bodyPr>
          <a:lstStyle/>
          <a:p>
            <a:pPr marL="456565" indent="-456565"/>
            <a:r>
              <a:rPr lang="en-US">
                <a:latin typeface="Calibri"/>
              </a:rPr>
              <a:t>MVVM</a:t>
            </a:r>
          </a:p>
          <a:p>
            <a:pPr marL="456565" indent="-456565"/>
            <a:r>
              <a:rPr lang="en-US">
                <a:latin typeface="Calibri"/>
              </a:rPr>
              <a:t>Commands</a:t>
            </a:r>
          </a:p>
          <a:p>
            <a:pPr marL="456565" indent="-456565"/>
            <a:r>
              <a:rPr lang="en-US">
                <a:latin typeface="Calibri"/>
              </a:rPr>
              <a:t>Data binding</a:t>
            </a:r>
          </a:p>
          <a:p>
            <a:pPr marL="456565" indent="-456565"/>
            <a:r>
              <a:rPr lang="en-US">
                <a:latin typeface="Calibri"/>
              </a:rPr>
              <a:t>Navigation</a:t>
            </a:r>
          </a:p>
          <a:p>
            <a:pPr marL="456565" indent="-456565"/>
            <a:r>
              <a:rPr lang="en-US" err="1">
                <a:latin typeface="Calibri"/>
              </a:rPr>
              <a:t>DependencyService</a:t>
            </a:r>
            <a:endParaRPr lang="en-US">
              <a:latin typeface="Calibri"/>
            </a:endParaRPr>
          </a:p>
          <a:p>
            <a:pPr marL="456565" indent="-456565"/>
            <a:r>
              <a:rPr lang="en-US" err="1">
                <a:latin typeface="Calibri"/>
              </a:rPr>
              <a:t>MessagingCenter</a:t>
            </a:r>
            <a:endParaRPr lang="en-US">
              <a:latin typeface="Calibri"/>
            </a:endParaRPr>
          </a:p>
          <a:p>
            <a:pPr marL="456565" indent="-456565"/>
            <a:r>
              <a:rPr lang="en-US" err="1">
                <a:latin typeface="Calibri"/>
              </a:rPr>
              <a:t>ListView</a:t>
            </a:r>
            <a:endParaRPr lang="en-US">
              <a:latin typeface="Calibri"/>
            </a:endParaRPr>
          </a:p>
          <a:p>
            <a:pPr marL="456565" indent="-456565"/>
            <a:r>
              <a:rPr lang="en-US" err="1">
                <a:latin typeface="Calibri"/>
              </a:rPr>
              <a:t>DataTemplateSelectors</a:t>
            </a:r>
            <a:endParaRPr lang="en-US">
              <a:latin typeface="Calibri"/>
            </a:endParaRPr>
          </a:p>
          <a:p>
            <a:pPr marL="456565" indent="-456565"/>
            <a:endParaRPr lang="en-US"/>
          </a:p>
          <a:p>
            <a:pPr marL="456565" indent="-456565"/>
            <a:endParaRPr lang="en-US"/>
          </a:p>
        </p:txBody>
      </p:sp>
    </p:spTree>
    <p:extLst>
      <p:ext uri="{BB962C8B-B14F-4D97-AF65-F5344CB8AC3E}">
        <p14:creationId xmlns:p14="http://schemas.microsoft.com/office/powerpoint/2010/main" val="2354991366"/>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MVVM</a:t>
            </a:r>
          </a:p>
        </p:txBody>
      </p:sp>
      <p:sp>
        <p:nvSpPr>
          <p:cNvPr id="5" name="Rounded Rectangle 4"/>
          <p:cNvSpPr/>
          <p:nvPr/>
        </p:nvSpPr>
        <p:spPr>
          <a:xfrm>
            <a:off x="3344942" y="537574"/>
            <a:ext cx="5426078" cy="10463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a:t>View</a:t>
            </a:r>
          </a:p>
        </p:txBody>
      </p:sp>
      <p:sp>
        <p:nvSpPr>
          <p:cNvPr id="6" name="Rounded Rectangle 5"/>
          <p:cNvSpPr/>
          <p:nvPr/>
        </p:nvSpPr>
        <p:spPr>
          <a:xfrm>
            <a:off x="3344942" y="2943885"/>
            <a:ext cx="5426078" cy="10369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err="1"/>
              <a:t>ViewModel</a:t>
            </a:r>
            <a:endParaRPr lang="en-US" sz="2400"/>
          </a:p>
        </p:txBody>
      </p:sp>
      <p:sp>
        <p:nvSpPr>
          <p:cNvPr id="7" name="Rounded Rectangle 6"/>
          <p:cNvSpPr/>
          <p:nvPr/>
        </p:nvSpPr>
        <p:spPr>
          <a:xfrm>
            <a:off x="3344943" y="5340769"/>
            <a:ext cx="5426077" cy="10472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a:t>Model</a:t>
            </a:r>
          </a:p>
        </p:txBody>
      </p:sp>
      <p:cxnSp>
        <p:nvCxnSpPr>
          <p:cNvPr id="13" name="Straight Arrow Connector 12"/>
          <p:cNvCxnSpPr/>
          <p:nvPr/>
        </p:nvCxnSpPr>
        <p:spPr>
          <a:xfrm flipV="1">
            <a:off x="4736275" y="1583949"/>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760026" y="3980833"/>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049096" y="1595824"/>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9022" y="1819866"/>
            <a:ext cx="1373956" cy="923330"/>
          </a:xfrm>
          <a:prstGeom prst="rect">
            <a:avLst/>
          </a:prstGeom>
          <a:noFill/>
        </p:spPr>
        <p:txBody>
          <a:bodyPr wrap="square" rtlCol="0">
            <a:spAutoFit/>
          </a:bodyPr>
          <a:lstStyle/>
          <a:p>
            <a:pPr algn="ctr"/>
            <a:r>
              <a:rPr lang="en-US"/>
              <a:t>DataBinding &amp; Commands</a:t>
            </a:r>
          </a:p>
        </p:txBody>
      </p:sp>
      <p:cxnSp>
        <p:nvCxnSpPr>
          <p:cNvPr id="20" name="Straight Arrow Connector 19"/>
          <p:cNvCxnSpPr/>
          <p:nvPr/>
        </p:nvCxnSpPr>
        <p:spPr>
          <a:xfrm>
            <a:off x="7213152" y="4033517"/>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83800" y="4225478"/>
            <a:ext cx="2231701" cy="923330"/>
          </a:xfrm>
          <a:prstGeom prst="rect">
            <a:avLst/>
          </a:prstGeom>
          <a:noFill/>
        </p:spPr>
        <p:txBody>
          <a:bodyPr wrap="none" rtlCol="0">
            <a:spAutoFit/>
          </a:bodyPr>
          <a:lstStyle/>
          <a:p>
            <a:pPr algn="ctr"/>
            <a:r>
              <a:rPr lang="en-US"/>
              <a:t>References</a:t>
            </a:r>
          </a:p>
          <a:p>
            <a:pPr algn="ctr"/>
            <a:r>
              <a:rPr lang="en-US"/>
              <a:t>&amp; </a:t>
            </a:r>
          </a:p>
          <a:p>
            <a:pPr algn="ctr"/>
            <a:r>
              <a:rPr lang="en-US"/>
              <a:t>Dependency Injection</a:t>
            </a:r>
          </a:p>
        </p:txBody>
      </p:sp>
      <p:sp>
        <p:nvSpPr>
          <p:cNvPr id="22" name="TextBox 21"/>
          <p:cNvSpPr txBox="1"/>
          <p:nvPr/>
        </p:nvSpPr>
        <p:spPr>
          <a:xfrm>
            <a:off x="821704" y="5679732"/>
            <a:ext cx="2353529" cy="369332"/>
          </a:xfrm>
          <a:prstGeom prst="rect">
            <a:avLst/>
          </a:prstGeom>
          <a:noFill/>
        </p:spPr>
        <p:txBody>
          <a:bodyPr wrap="none" rtlCol="0">
            <a:spAutoFit/>
          </a:bodyPr>
          <a:lstStyle/>
          <a:p>
            <a:pPr algn="r"/>
            <a:r>
              <a:rPr lang="en-US"/>
              <a:t>Business logic and data</a:t>
            </a:r>
          </a:p>
        </p:txBody>
      </p:sp>
      <p:sp>
        <p:nvSpPr>
          <p:cNvPr id="23" name="TextBox 22"/>
          <p:cNvSpPr txBox="1"/>
          <p:nvPr/>
        </p:nvSpPr>
        <p:spPr>
          <a:xfrm>
            <a:off x="914401" y="3139193"/>
            <a:ext cx="2260832" cy="646331"/>
          </a:xfrm>
          <a:prstGeom prst="rect">
            <a:avLst/>
          </a:prstGeom>
          <a:noFill/>
        </p:spPr>
        <p:txBody>
          <a:bodyPr wrap="square" rtlCol="0">
            <a:spAutoFit/>
          </a:bodyPr>
          <a:lstStyle/>
          <a:p>
            <a:pPr algn="r"/>
            <a:r>
              <a:rPr lang="en-US"/>
              <a:t>View abstraction and presentation logic</a:t>
            </a:r>
          </a:p>
        </p:txBody>
      </p:sp>
      <p:sp>
        <p:nvSpPr>
          <p:cNvPr id="24" name="TextBox 23"/>
          <p:cNvSpPr txBox="1"/>
          <p:nvPr/>
        </p:nvSpPr>
        <p:spPr>
          <a:xfrm>
            <a:off x="1745290" y="837955"/>
            <a:ext cx="1429943" cy="369332"/>
          </a:xfrm>
          <a:prstGeom prst="rect">
            <a:avLst/>
          </a:prstGeom>
          <a:noFill/>
        </p:spPr>
        <p:txBody>
          <a:bodyPr wrap="none" rtlCol="0">
            <a:spAutoFit/>
          </a:bodyPr>
          <a:lstStyle/>
          <a:p>
            <a:r>
              <a:rPr lang="en-US"/>
              <a:t>Presentation</a:t>
            </a:r>
          </a:p>
        </p:txBody>
      </p:sp>
    </p:spTree>
    <p:extLst>
      <p:ext uri="{BB962C8B-B14F-4D97-AF65-F5344CB8AC3E}">
        <p14:creationId xmlns:p14="http://schemas.microsoft.com/office/powerpoint/2010/main" val="3670975742"/>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Commands</a:t>
            </a: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456565" indent="-456565"/>
            <a:r>
              <a:rPr lang="en-US">
                <a:latin typeface="Calibri"/>
              </a:rPr>
              <a:t>Provides a mechanism to execute methods in the </a:t>
            </a:r>
            <a:r>
              <a:rPr lang="en-US" err="1">
                <a:latin typeface="Calibri"/>
              </a:rPr>
              <a:t>ViewModel</a:t>
            </a:r>
            <a:r>
              <a:rPr lang="en-US">
                <a:latin typeface="Calibri"/>
              </a:rPr>
              <a:t> using bindings from the view</a:t>
            </a:r>
          </a:p>
          <a:p>
            <a:pPr marL="456565" indent="-456565"/>
            <a:r>
              <a:rPr lang="en-US">
                <a:latin typeface="Calibri"/>
              </a:rPr>
              <a:t>Avoids implementing behavior in the view/code behind</a:t>
            </a:r>
          </a:p>
          <a:p>
            <a:pPr marL="456565" indent="-456565"/>
            <a:r>
              <a:rPr lang="en-US" err="1">
                <a:latin typeface="Calibri"/>
              </a:rPr>
              <a:t>Xamarin.Forms</a:t>
            </a:r>
            <a:r>
              <a:rPr lang="en-US">
                <a:latin typeface="Calibri"/>
              </a:rPr>
              <a:t> provides an implementation of the </a:t>
            </a:r>
            <a:r>
              <a:rPr lang="en-US" err="1">
                <a:latin typeface="Calibri"/>
              </a:rPr>
              <a:t>ICommand</a:t>
            </a:r>
            <a:endParaRPr lang="en-US">
              <a:latin typeface="Calibri"/>
            </a:endParaRPr>
          </a:p>
          <a:p>
            <a:pPr marL="456565" indent="-456565"/>
            <a:r>
              <a:rPr lang="en-US">
                <a:latin typeface="Calibri"/>
              </a:rPr>
              <a:t>Methods</a:t>
            </a:r>
          </a:p>
          <a:p>
            <a:pPr lvl="1"/>
            <a:r>
              <a:rPr lang="en-US" sz="1700" b="1" err="1">
                <a:latin typeface="Consolas"/>
                <a:cs typeface="+mn-cs"/>
              </a:rPr>
              <a:t>CanExecute</a:t>
            </a:r>
            <a:r>
              <a:rPr lang="en-US" sz="1700" b="1">
                <a:latin typeface="Consolas"/>
                <a:cs typeface="+mn-cs"/>
              </a:rPr>
              <a:t>(Object)</a:t>
            </a:r>
            <a:r>
              <a:rPr lang="en-US">
                <a:latin typeface="Calibri Light"/>
                <a:cs typeface="Calibri Light"/>
              </a:rPr>
              <a:t> defines the method that determines whether the command can execute in its current state</a:t>
            </a:r>
          </a:p>
          <a:p>
            <a:pPr lvl="1"/>
            <a:r>
              <a:rPr lang="en-US" sz="1700" b="1">
                <a:latin typeface="Consolas"/>
                <a:cs typeface="+mn-cs"/>
              </a:rPr>
              <a:t>Execute(Object)</a:t>
            </a:r>
            <a:r>
              <a:rPr lang="en-US">
                <a:latin typeface="Calibri Light"/>
                <a:cs typeface="Calibri Light"/>
              </a:rPr>
              <a:t> defines the method to be called when the command is invoked</a:t>
            </a:r>
          </a:p>
          <a:p>
            <a:pPr marL="456565" indent="-456565"/>
            <a:r>
              <a:rPr lang="en-US">
                <a:latin typeface="Calibri"/>
              </a:rPr>
              <a:t>Events</a:t>
            </a:r>
          </a:p>
          <a:p>
            <a:pPr lvl="1"/>
            <a:r>
              <a:rPr lang="en-US" sz="1700" b="1" err="1">
                <a:latin typeface="Consolas"/>
                <a:cs typeface="+mn-cs"/>
              </a:rPr>
              <a:t>CanExecuteChanged</a:t>
            </a:r>
            <a:r>
              <a:rPr lang="en-US">
                <a:latin typeface="Calibri Light"/>
                <a:cs typeface="Calibri Light"/>
              </a:rPr>
              <a:t> occurs when changes occur that affect whether or not the command should execute</a:t>
            </a:r>
          </a:p>
        </p:txBody>
      </p:sp>
    </p:spTree>
    <p:extLst>
      <p:ext uri="{BB962C8B-B14F-4D97-AF65-F5344CB8AC3E}">
        <p14:creationId xmlns:p14="http://schemas.microsoft.com/office/powerpoint/2010/main" val="3240713419"/>
      </p:ext>
    </p:extLst>
  </p:cSld>
  <p:clrMapOvr>
    <a:masterClrMapping/>
  </p:clrMapOvr>
  <mc:AlternateContent xmlns:mc="http://schemas.openxmlformats.org/markup-compatibility/2006" xmlns:p14="http://schemas.microsoft.com/office/powerpoint/2010/main">
    <mc:Choice Requires="p14">
      <p:transition spd="slow" p14:dur="2000" advTm="94"/>
    </mc:Choice>
    <mc:Fallback xmlns="">
      <p:transition spd="slow" advTm="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binding</a:t>
            </a:r>
          </a:p>
        </p:txBody>
      </p:sp>
      <p:sp>
        <p:nvSpPr>
          <p:cNvPr id="3" name="Content Placeholder 2"/>
          <p:cNvSpPr>
            <a:spLocks noGrp="1"/>
          </p:cNvSpPr>
          <p:nvPr>
            <p:ph idx="1"/>
          </p:nvPr>
        </p:nvSpPr>
        <p:spPr>
          <a:xfrm>
            <a:off x="609600" y="1338990"/>
            <a:ext cx="11239180" cy="4923265"/>
          </a:xfrm>
        </p:spPr>
        <p:txBody>
          <a:bodyPr>
            <a:normAutofit/>
          </a:bodyPr>
          <a:lstStyle/>
          <a:p>
            <a:r>
              <a:rPr lang="en-US"/>
              <a:t>Automates the process of writing event handlers that detect when a property of one object has changed and uses that to change the value of a property in another object </a:t>
            </a:r>
          </a:p>
          <a:p>
            <a:r>
              <a:rPr lang="en-US"/>
              <a:t>Usually defined in XAML and becomes part of the definition of the user interface</a:t>
            </a:r>
          </a:p>
          <a:p>
            <a:r>
              <a:rPr lang="en-US"/>
              <a:t>Data bindings connect UI objects to the properties of the </a:t>
            </a:r>
            <a:r>
              <a:rPr lang="en-US" sz="2000" b="1" err="1">
                <a:latin typeface="Consolas" panose="020B0609020204030204" pitchFamily="49" charset="0"/>
                <a:cs typeface="+mn-cs"/>
              </a:rPr>
              <a:t>BindingContext</a:t>
            </a:r>
            <a:endParaRPr lang="en-US" sz="2000" b="1">
              <a:latin typeface="Consolas" panose="020B0609020204030204" pitchFamily="49" charset="0"/>
              <a:cs typeface="+mn-cs"/>
            </a:endParaRPr>
          </a:p>
          <a:p>
            <a:r>
              <a:rPr lang="en-US"/>
              <a:t>You can set the </a:t>
            </a:r>
            <a:r>
              <a:rPr lang="en-US" sz="2000" b="1">
                <a:latin typeface="Consolas" panose="020B0609020204030204" pitchFamily="49" charset="0"/>
                <a:cs typeface="+mn-cs"/>
              </a:rPr>
              <a:t>Mode</a:t>
            </a:r>
            <a:r>
              <a:rPr lang="en-US"/>
              <a:t> property of </a:t>
            </a:r>
            <a:r>
              <a:rPr lang="en-US" sz="2000" b="1">
                <a:latin typeface="Consolas" panose="020B0609020204030204" pitchFamily="49" charset="0"/>
                <a:cs typeface="+mn-cs"/>
              </a:rPr>
              <a:t>Binding</a:t>
            </a:r>
            <a:r>
              <a:rPr lang="en-US"/>
              <a:t> to a member of the </a:t>
            </a:r>
            <a:r>
              <a:rPr lang="en-US" sz="2000" b="1" err="1">
                <a:latin typeface="Consolas" panose="020B0609020204030204" pitchFamily="49" charset="0"/>
                <a:cs typeface="+mn-cs"/>
              </a:rPr>
              <a:t>BindingMode</a:t>
            </a:r>
            <a:r>
              <a:rPr lang="en-US"/>
              <a:t> enumeration:</a:t>
            </a:r>
          </a:p>
          <a:p>
            <a:pPr lvl="1"/>
            <a:r>
              <a:rPr lang="en-US" sz="1800" b="1" err="1">
                <a:latin typeface="Consolas" panose="020B0609020204030204" pitchFamily="49" charset="0"/>
                <a:cs typeface="+mn-cs"/>
              </a:rPr>
              <a:t>OneWay</a:t>
            </a:r>
            <a:r>
              <a:rPr lang="en-US"/>
              <a:t> so that changes in the source property affect the target</a:t>
            </a:r>
          </a:p>
          <a:p>
            <a:pPr lvl="1"/>
            <a:r>
              <a:rPr lang="en-US" sz="1800" b="1" err="1">
                <a:latin typeface="Consolas" panose="020B0609020204030204" pitchFamily="49" charset="0"/>
                <a:cs typeface="+mn-cs"/>
              </a:rPr>
              <a:t>OneWayToSource</a:t>
            </a:r>
            <a:r>
              <a:rPr lang="en-US"/>
              <a:t> so that changes in the target property affect the source</a:t>
            </a:r>
          </a:p>
          <a:p>
            <a:pPr lvl="1"/>
            <a:r>
              <a:rPr lang="en-US" sz="1800" b="1" err="1">
                <a:latin typeface="Consolas" panose="020B0609020204030204" pitchFamily="49" charset="0"/>
                <a:cs typeface="+mn-cs"/>
              </a:rPr>
              <a:t>TwoWay</a:t>
            </a:r>
            <a:r>
              <a:rPr lang="en-US"/>
              <a:t> so that changes in the source and target affect each other</a:t>
            </a:r>
          </a:p>
          <a:p>
            <a:pPr lvl="1"/>
            <a:r>
              <a:rPr lang="en-US" sz="1800" b="1">
                <a:latin typeface="Consolas" panose="020B0609020204030204" pitchFamily="49" charset="0"/>
                <a:cs typeface="+mn-cs"/>
              </a:rPr>
              <a:t>Default</a:t>
            </a:r>
            <a:r>
              <a:rPr lang="en-US"/>
              <a:t> to use the </a:t>
            </a:r>
            <a:r>
              <a:rPr lang="en-US" sz="1800" b="1" err="1">
                <a:latin typeface="Consolas" panose="020B0609020204030204" pitchFamily="49" charset="0"/>
                <a:cs typeface="+mn-cs"/>
              </a:rPr>
              <a:t>DefaultBindingMode</a:t>
            </a:r>
            <a:r>
              <a:rPr lang="en-US"/>
              <a:t> specified when the target </a:t>
            </a:r>
            <a:r>
              <a:rPr lang="en-US" sz="1800" b="1" err="1">
                <a:latin typeface="Consolas" panose="020B0609020204030204" pitchFamily="49" charset="0"/>
                <a:cs typeface="+mn-cs"/>
              </a:rPr>
              <a:t>BindableProperty</a:t>
            </a:r>
            <a:r>
              <a:rPr lang="en-US"/>
              <a:t> was created </a:t>
            </a:r>
          </a:p>
          <a:p>
            <a:pPr lvl="2"/>
            <a:r>
              <a:rPr lang="en-US"/>
              <a:t>If not specified, the default is </a:t>
            </a:r>
            <a:r>
              <a:rPr lang="en-US" sz="1600" b="1" err="1">
                <a:latin typeface="Consolas" panose="020B0609020204030204" pitchFamily="49" charset="0"/>
                <a:cs typeface="+mn-cs"/>
              </a:rPr>
              <a:t>OneWay</a:t>
            </a:r>
            <a:r>
              <a:rPr lang="en-US"/>
              <a:t> for normal </a:t>
            </a:r>
            <a:r>
              <a:rPr lang="en-US" err="1"/>
              <a:t>bindable</a:t>
            </a:r>
            <a:r>
              <a:rPr lang="en-US"/>
              <a:t> properties, and </a:t>
            </a:r>
            <a:r>
              <a:rPr lang="en-US" sz="1600" b="1" err="1">
                <a:latin typeface="Consolas" panose="020B0609020204030204" pitchFamily="49" charset="0"/>
                <a:cs typeface="+mn-cs"/>
              </a:rPr>
              <a:t>OneWayToSource</a:t>
            </a:r>
            <a:r>
              <a:rPr lang="en-US"/>
              <a:t> for read only</a:t>
            </a:r>
          </a:p>
          <a:p>
            <a:endParaRPr lang="en-US"/>
          </a:p>
        </p:txBody>
      </p:sp>
    </p:spTree>
    <p:extLst>
      <p:ext uri="{BB962C8B-B14F-4D97-AF65-F5344CB8AC3E}">
        <p14:creationId xmlns:p14="http://schemas.microsoft.com/office/powerpoint/2010/main" val="1771409295"/>
      </p:ext>
    </p:extLst>
  </p:cSld>
  <p:clrMapOvr>
    <a:masterClrMapping/>
  </p:clrMapOvr>
  <mc:AlternateContent xmlns:mc="http://schemas.openxmlformats.org/markup-compatibility/2006" xmlns:p14="http://schemas.microsoft.com/office/powerpoint/2010/main">
    <mc:Choice Requires="p14">
      <p:transition spd="slow" p14:dur="2000" advTm="132"/>
    </mc:Choice>
    <mc:Fallback xmlns="">
      <p:transition spd="slow" advTm="13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0FC0-AB1F-7E47-A32F-A48AAD3AD440}"/>
              </a:ext>
            </a:extLst>
          </p:cNvPr>
          <p:cNvSpPr>
            <a:spLocks noGrp="1"/>
          </p:cNvSpPr>
          <p:nvPr>
            <p:ph type="title"/>
          </p:nvPr>
        </p:nvSpPr>
        <p:spPr/>
        <p:txBody>
          <a:bodyPr/>
          <a:lstStyle/>
          <a:p>
            <a:r>
              <a:rPr lang="en-US" dirty="0"/>
              <a:t>Data bindings internals</a:t>
            </a:r>
          </a:p>
        </p:txBody>
      </p:sp>
      <p:sp>
        <p:nvSpPr>
          <p:cNvPr id="3" name="Content Placeholder 2">
            <a:extLst>
              <a:ext uri="{FF2B5EF4-FFF2-40B4-BE49-F238E27FC236}">
                <a16:creationId xmlns:a16="http://schemas.microsoft.com/office/drawing/2014/main" id="{8B2824E4-93E0-034D-A150-3914A8C28BEF}"/>
              </a:ext>
            </a:extLst>
          </p:cNvPr>
          <p:cNvSpPr>
            <a:spLocks noGrp="1"/>
          </p:cNvSpPr>
          <p:nvPr>
            <p:ph idx="1"/>
          </p:nvPr>
        </p:nvSpPr>
        <p:spPr/>
        <p:txBody>
          <a:bodyPr/>
          <a:lstStyle/>
          <a:p>
            <a:r>
              <a:rPr lang="en-US" dirty="0"/>
              <a:t>XAML binding and </a:t>
            </a:r>
            <a:r>
              <a:rPr lang="en-US" b="1" dirty="0" err="1"/>
              <a:t>DataBinding</a:t>
            </a:r>
            <a:r>
              <a:rPr lang="en-US" dirty="0"/>
              <a:t> class</a:t>
            </a:r>
          </a:p>
          <a:p>
            <a:r>
              <a:rPr lang="en-US" b="1" dirty="0" err="1"/>
              <a:t>BindingContext</a:t>
            </a:r>
            <a:r>
              <a:rPr lang="en-US" dirty="0"/>
              <a:t> set, change, propagate</a:t>
            </a:r>
          </a:p>
          <a:p>
            <a:r>
              <a:rPr lang="en-US" b="1" dirty="0" err="1"/>
              <a:t>INotifyPropertyChanged</a:t>
            </a:r>
            <a:r>
              <a:rPr lang="en-US" dirty="0"/>
              <a:t> – lets a control know that a binding context state changed</a:t>
            </a:r>
          </a:p>
          <a:p>
            <a:r>
              <a:rPr lang="en-US" b="1" dirty="0" err="1"/>
              <a:t>INotifyCollectionChanged</a:t>
            </a:r>
            <a:r>
              <a:rPr lang="en-US" dirty="0"/>
              <a:t> – lets a collection control know that underlying collection has been updated</a:t>
            </a:r>
          </a:p>
          <a:p>
            <a:r>
              <a:rPr lang="en-US" b="1" dirty="0" err="1"/>
              <a:t>Bindable</a:t>
            </a:r>
            <a:r>
              <a:rPr lang="en-US" dirty="0"/>
              <a:t> properties vs </a:t>
            </a:r>
            <a:r>
              <a:rPr lang="en-US" b="1" dirty="0"/>
              <a:t>Attachable</a:t>
            </a:r>
            <a:r>
              <a:rPr lang="en-US" dirty="0"/>
              <a:t> properties</a:t>
            </a:r>
          </a:p>
          <a:p>
            <a:endParaRPr lang="en-US" dirty="0"/>
          </a:p>
        </p:txBody>
      </p:sp>
    </p:spTree>
    <p:extLst>
      <p:ext uri="{BB962C8B-B14F-4D97-AF65-F5344CB8AC3E}">
        <p14:creationId xmlns:p14="http://schemas.microsoft.com/office/powerpoint/2010/main" val="311336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Navigation</a:t>
            </a:r>
          </a:p>
        </p:txBody>
      </p:sp>
      <p:sp>
        <p:nvSpPr>
          <p:cNvPr id="3" name="Content Placeholder 2"/>
          <p:cNvSpPr>
            <a:spLocks noGrp="1"/>
          </p:cNvSpPr>
          <p:nvPr>
            <p:ph idx="1"/>
          </p:nvPr>
        </p:nvSpPr>
        <p:spPr>
          <a:xfrm>
            <a:off x="609600" y="2126597"/>
            <a:ext cx="10972800" cy="4572080"/>
          </a:xfrm>
        </p:spPr>
        <p:txBody>
          <a:bodyPr>
            <a:normAutofit fontScale="77500" lnSpcReduction="20000"/>
          </a:bodyPr>
          <a:lstStyle/>
          <a:p>
            <a:r>
              <a:rPr lang="en-US" b="1"/>
              <a:t>Hierarchical navigation</a:t>
            </a:r>
            <a:r>
              <a:rPr lang="en-US"/>
              <a:t>: The </a:t>
            </a:r>
            <a:r>
              <a:rPr lang="en-US" sz="2100" b="1" err="1">
                <a:latin typeface="Consolas" panose="020B0609020204030204" pitchFamily="49" charset="0"/>
                <a:cs typeface="+mn-cs"/>
              </a:rPr>
              <a:t>NavigationPage</a:t>
            </a:r>
            <a:r>
              <a:rPr lang="en-US"/>
              <a:t> class provides a hierarchical navigation experience so the user can navigate forward and backward through pages. The class implements navigation as a last-in, first-out (LIFO) stack of </a:t>
            </a:r>
            <a:r>
              <a:rPr lang="en-US" sz="2100" b="1">
                <a:latin typeface="Consolas" panose="020B0609020204030204" pitchFamily="49" charset="0"/>
                <a:cs typeface="+mn-cs"/>
              </a:rPr>
              <a:t>Page</a:t>
            </a:r>
            <a:r>
              <a:rPr lang="en-US"/>
              <a:t> objects.</a:t>
            </a:r>
          </a:p>
          <a:p>
            <a:r>
              <a:rPr lang="en-US" b="1" err="1"/>
              <a:t>TabbedPage</a:t>
            </a:r>
            <a:r>
              <a:rPr lang="en-US"/>
              <a:t>: The </a:t>
            </a:r>
            <a:r>
              <a:rPr lang="en-US" sz="2100" b="1" err="1">
                <a:latin typeface="Consolas" panose="020B0609020204030204" pitchFamily="49" charset="0"/>
                <a:cs typeface="+mn-cs"/>
              </a:rPr>
              <a:t>TabbedPage</a:t>
            </a:r>
            <a:r>
              <a:rPr lang="en-US"/>
              <a:t> consists of a list of tabs and a larger detail area, with each tab loading content into the detail area.</a:t>
            </a:r>
          </a:p>
          <a:p>
            <a:r>
              <a:rPr lang="en-US" b="1" err="1"/>
              <a:t>CarouselPage</a:t>
            </a:r>
            <a:r>
              <a:rPr lang="en-US"/>
              <a:t>: The </a:t>
            </a:r>
            <a:r>
              <a:rPr lang="en-US" sz="2100" b="1" err="1">
                <a:latin typeface="Consolas" panose="020B0609020204030204" pitchFamily="49" charset="0"/>
                <a:cs typeface="+mn-cs"/>
              </a:rPr>
              <a:t>CarouselPage</a:t>
            </a:r>
            <a:r>
              <a:rPr lang="en-US"/>
              <a:t> lets users swipe from side to side to navigate through pages of content, like a gallery. </a:t>
            </a:r>
          </a:p>
          <a:p>
            <a:r>
              <a:rPr lang="en-US" b="1" err="1"/>
              <a:t>MasterDetailPage</a:t>
            </a:r>
            <a:r>
              <a:rPr lang="en-US"/>
              <a:t>:  The </a:t>
            </a:r>
            <a:r>
              <a:rPr lang="en-US" sz="2100" b="1" err="1">
                <a:latin typeface="Consolas" panose="020B0609020204030204" pitchFamily="49" charset="0"/>
                <a:cs typeface="+mn-cs"/>
              </a:rPr>
              <a:t>MasterDetailPage</a:t>
            </a:r>
            <a:r>
              <a:rPr lang="en-US"/>
              <a:t> page manages two pages of related information – a master page that presents items, and a detail page that presents details about items on the master page.</a:t>
            </a:r>
          </a:p>
          <a:p>
            <a:r>
              <a:rPr lang="en-US" b="1"/>
              <a:t>Modal pages</a:t>
            </a:r>
            <a:r>
              <a:rPr lang="en-US"/>
              <a:t>: Xamarin.Forms also provides support for modal pages, which encourage users to complete a self-contained task that cannot be navigated away from until the task is completed or cancelled.</a:t>
            </a:r>
          </a:p>
          <a:p>
            <a:r>
              <a:rPr lang="en-US" b="1"/>
              <a:t>Pop-ups</a:t>
            </a:r>
            <a:r>
              <a:rPr lang="en-US"/>
              <a:t>: Xamarin.Forms provides two pop-up–like UI elements: an alert and an action sheet. You can use these elements to ask users simple questions or guide them through tasks.</a:t>
            </a:r>
          </a:p>
          <a:p>
            <a:endParaRPr lang="en-US"/>
          </a:p>
          <a:p>
            <a:endParaRPr lang="en-US"/>
          </a:p>
        </p:txBody>
      </p:sp>
      <p:pic>
        <p:nvPicPr>
          <p:cNvPr id="4" name="Picture 3"/>
          <p:cNvPicPr>
            <a:picLocks noChangeAspect="1"/>
          </p:cNvPicPr>
          <p:nvPr/>
        </p:nvPicPr>
        <p:blipFill>
          <a:blip r:embed="rId3"/>
          <a:stretch>
            <a:fillRect/>
          </a:stretch>
        </p:blipFill>
        <p:spPr>
          <a:xfrm>
            <a:off x="5942061" y="406681"/>
            <a:ext cx="5855025" cy="1594484"/>
          </a:xfrm>
          <a:prstGeom prst="rect">
            <a:avLst/>
          </a:prstGeom>
        </p:spPr>
      </p:pic>
      <p:sp>
        <p:nvSpPr>
          <p:cNvPr id="5" name="TextBox 4"/>
          <p:cNvSpPr txBox="1"/>
          <p:nvPr/>
        </p:nvSpPr>
        <p:spPr>
          <a:xfrm>
            <a:off x="609600" y="1294440"/>
            <a:ext cx="5398722" cy="769441"/>
          </a:xfrm>
          <a:prstGeom prst="rect">
            <a:avLst/>
          </a:prstGeom>
          <a:noFill/>
        </p:spPr>
        <p:txBody>
          <a:bodyPr wrap="square" rtlCol="0" anchor="t">
            <a:spAutoFit/>
          </a:bodyPr>
          <a:lstStyle/>
          <a:p>
            <a:r>
              <a:rPr lang="en-US" sz="2200" err="1">
                <a:latin typeface="Calibri"/>
                <a:cs typeface="Calibri Light"/>
              </a:rPr>
              <a:t>Xamarin.Forms</a:t>
            </a:r>
            <a:r>
              <a:rPr lang="en-US" sz="2200">
                <a:latin typeface="Calibri"/>
                <a:cs typeface="Calibri Light"/>
              </a:rPr>
              <a:t> provides different navigation experiences, depending upon the Page type.</a:t>
            </a:r>
          </a:p>
        </p:txBody>
      </p:sp>
    </p:spTree>
    <p:extLst>
      <p:ext uri="{BB962C8B-B14F-4D97-AF65-F5344CB8AC3E}">
        <p14:creationId xmlns:p14="http://schemas.microsoft.com/office/powerpoint/2010/main" val="2114270662"/>
      </p:ext>
    </p:extLst>
  </p:cSld>
  <p:clrMapOvr>
    <a:masterClrMapping/>
  </p:clrMapOvr>
  <mc:AlternateContent xmlns:mc="http://schemas.openxmlformats.org/markup-compatibility/2006" xmlns:p14="http://schemas.microsoft.com/office/powerpoint/2010/main">
    <mc:Choice Requires="p14">
      <p:transition spd="slow" p14:dur="2000" advTm="90"/>
    </mc:Choice>
    <mc:Fallback xmlns="">
      <p:transition spd="slow" advTm="9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endParaRPr lang="en-US"/>
          </a:p>
        </p:txBody>
      </p:sp>
      <p:sp>
        <p:nvSpPr>
          <p:cNvPr id="3" name="Content Placeholder 2"/>
          <p:cNvSpPr>
            <a:spLocks noGrp="1"/>
          </p:cNvSpPr>
          <p:nvPr>
            <p:ph idx="1"/>
          </p:nvPr>
        </p:nvSpPr>
        <p:spPr>
          <a:xfrm>
            <a:off x="609600" y="1338990"/>
            <a:ext cx="10790903" cy="4398719"/>
          </a:xfrm>
        </p:spPr>
        <p:txBody>
          <a:bodyPr>
            <a:normAutofit/>
          </a:bodyPr>
          <a:lstStyle/>
          <a:p>
            <a:r>
              <a:rPr lang="en-US" dirty="0"/>
              <a:t>Xamarin.Forms lets developers define behavior in platform-specific projects. </a:t>
            </a:r>
            <a:r>
              <a:rPr lang="en-US" sz="2000" b="1" dirty="0">
                <a:latin typeface="Consolas" panose="020B0609020204030204" pitchFamily="49" charset="0"/>
                <a:cs typeface="+mn-cs"/>
              </a:rPr>
              <a:t>DependencyService</a:t>
            </a:r>
            <a:r>
              <a:rPr lang="en-US" sz="2000" dirty="0"/>
              <a:t> </a:t>
            </a:r>
            <a:r>
              <a:rPr lang="en-US" dirty="0"/>
              <a:t>then finds the right platform implementation, allowing shared code to access the native functionality.</a:t>
            </a:r>
          </a:p>
          <a:p>
            <a:r>
              <a:rPr lang="en-US" sz="2000" b="1" dirty="0">
                <a:latin typeface="Consolas" panose="020B0609020204030204" pitchFamily="49" charset="0"/>
                <a:cs typeface="+mn-cs"/>
              </a:rPr>
              <a:t>DependencyService</a:t>
            </a:r>
            <a:r>
              <a:rPr lang="en-US" dirty="0"/>
              <a:t> allows apps to call into platform-specific functionality from shared code so Xamarin.Forms apps can do anything that a native app can do.</a:t>
            </a:r>
          </a:p>
          <a:p>
            <a:r>
              <a:rPr lang="en-US" sz="2000" b="1" dirty="0">
                <a:latin typeface="Consolas" panose="020B0609020204030204" pitchFamily="49" charset="0"/>
                <a:cs typeface="+mn-cs"/>
              </a:rPr>
              <a:t>DependencyService</a:t>
            </a:r>
            <a:r>
              <a:rPr lang="en-US" dirty="0"/>
              <a:t> is a dependency resolver. In practice, an interface is defined and </a:t>
            </a:r>
            <a:r>
              <a:rPr lang="en-US" sz="2000" b="1" dirty="0">
                <a:latin typeface="Consolas" panose="020B0609020204030204" pitchFamily="49" charset="0"/>
                <a:cs typeface="+mn-cs"/>
              </a:rPr>
              <a:t>DependencyService</a:t>
            </a:r>
            <a:r>
              <a:rPr lang="en-US" dirty="0"/>
              <a:t> finds the correct implementation of that interface from the various platform projects.</a:t>
            </a:r>
          </a:p>
          <a:p>
            <a:endParaRPr lang="en-US" dirty="0"/>
          </a:p>
        </p:txBody>
      </p:sp>
      <p:sp>
        <p:nvSpPr>
          <p:cNvPr id="4" name="TextBox 3">
            <a:extLst>
              <a:ext uri="{FF2B5EF4-FFF2-40B4-BE49-F238E27FC236}">
                <a16:creationId xmlns:a16="http://schemas.microsoft.com/office/drawing/2014/main" id="{1F0F4457-FB4F-E34A-8392-DBF1EA324256}"/>
              </a:ext>
            </a:extLst>
          </p:cNvPr>
          <p:cNvSpPr txBox="1"/>
          <p:nvPr/>
        </p:nvSpPr>
        <p:spPr>
          <a:xfrm>
            <a:off x="1071880" y="5301866"/>
            <a:ext cx="10048240" cy="1477328"/>
          </a:xfrm>
          <a:prstGeom prst="rect">
            <a:avLst/>
          </a:prstGeom>
          <a:noFill/>
        </p:spPr>
        <p:txBody>
          <a:bodyPr wrap="square" rtlCol="0" anchor="t">
            <a:spAutoFit/>
          </a:bodyPr>
          <a:lstStyle/>
          <a:p>
            <a:r>
              <a:rPr lang="en-US" dirty="0"/>
              <a:t>The Mobile Customer Advisory team generally suggests not to use the XF </a:t>
            </a:r>
            <a:r>
              <a:rPr lang="en-US" dirty="0" err="1"/>
              <a:t>DependencyService</a:t>
            </a:r>
            <a:r>
              <a:rPr lang="en-US" dirty="0"/>
              <a:t> because it locks you into a XF dependency for shared code. We suggest using the fast and reliable </a:t>
            </a:r>
            <a:r>
              <a:rPr lang="en-US" dirty="0" err="1"/>
              <a:t>MobCAT</a:t>
            </a:r>
            <a:r>
              <a:rPr lang="en-US" dirty="0"/>
              <a:t> </a:t>
            </a:r>
            <a:r>
              <a:rPr lang="en-US" dirty="0" err="1"/>
              <a:t>IoC</a:t>
            </a:r>
            <a:r>
              <a:rPr lang="en-US" dirty="0"/>
              <a:t> implementation:</a:t>
            </a:r>
          </a:p>
          <a:p>
            <a:r>
              <a:rPr lang="en-US" dirty="0">
                <a:cs typeface="Calibri"/>
                <a:hlinkClick r:id="rId3"/>
              </a:rPr>
              <a:t>https://github.com/xamarin/mobcat/blob/master/mobcat_shared/MobCAT/ServiceContainer.cs</a:t>
            </a:r>
            <a:endParaRPr lang="en-US" dirty="0"/>
          </a:p>
          <a:p>
            <a:endParaRPr lang="en-US" dirty="0">
              <a:cs typeface="Calibri"/>
            </a:endParaRPr>
          </a:p>
        </p:txBody>
      </p:sp>
      <p:pic>
        <p:nvPicPr>
          <p:cNvPr id="5" name="Picture 4" descr="A picture containing clipart&#10;&#10;Description generated with high confidence">
            <a:extLst>
              <a:ext uri="{FF2B5EF4-FFF2-40B4-BE49-F238E27FC236}">
                <a16:creationId xmlns:a16="http://schemas.microsoft.com/office/drawing/2014/main" id="{A18DA70B-76BD-7041-8901-AE49E5105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25998" y="5627320"/>
            <a:ext cx="457240" cy="457240"/>
          </a:xfrm>
          <a:prstGeom prst="rect">
            <a:avLst/>
          </a:prstGeom>
        </p:spPr>
      </p:pic>
    </p:spTree>
    <p:extLst>
      <p:ext uri="{BB962C8B-B14F-4D97-AF65-F5344CB8AC3E}">
        <p14:creationId xmlns:p14="http://schemas.microsoft.com/office/powerpoint/2010/main" val="3624730804"/>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r>
              <a:rPr lang="en-US"/>
              <a:t> details</a:t>
            </a:r>
          </a:p>
        </p:txBody>
      </p:sp>
      <p:sp>
        <p:nvSpPr>
          <p:cNvPr id="3" name="Content Placeholder 2"/>
          <p:cNvSpPr>
            <a:spLocks noGrp="1"/>
          </p:cNvSpPr>
          <p:nvPr>
            <p:ph idx="1"/>
          </p:nvPr>
        </p:nvSpPr>
        <p:spPr>
          <a:xfrm>
            <a:off x="609600" y="1096098"/>
            <a:ext cx="10706100" cy="4398719"/>
          </a:xfrm>
        </p:spPr>
        <p:txBody>
          <a:bodyPr>
            <a:normAutofit fontScale="92500"/>
          </a:bodyPr>
          <a:lstStyle/>
          <a:p>
            <a:pPr marL="0" indent="0">
              <a:buNone/>
            </a:pPr>
            <a:r>
              <a:rPr lang="en-US"/>
              <a:t>Xamarin.Forms apps need these components to use the </a:t>
            </a:r>
            <a:r>
              <a:rPr lang="en-US" sz="2200" b="1" err="1">
                <a:latin typeface="Consolas" panose="020B0609020204030204" pitchFamily="49" charset="0"/>
                <a:cs typeface="+mn-cs"/>
              </a:rPr>
              <a:t>DependencyService</a:t>
            </a:r>
            <a:r>
              <a:rPr lang="en-US"/>
              <a:t>:</a:t>
            </a:r>
          </a:p>
          <a:p>
            <a:r>
              <a:rPr lang="en-US" b="1"/>
              <a:t>Interface:</a:t>
            </a:r>
            <a:r>
              <a:rPr lang="en-US"/>
              <a:t> Define the required functionality in shared code.</a:t>
            </a:r>
          </a:p>
          <a:p>
            <a:r>
              <a:rPr lang="en-US" b="1"/>
              <a:t>Implementation per platform</a:t>
            </a:r>
            <a:r>
              <a:rPr lang="en-US"/>
              <a:t>: Add the classes that implement the interface to each platform project.</a:t>
            </a:r>
          </a:p>
          <a:p>
            <a:r>
              <a:rPr lang="en-US" b="1"/>
              <a:t>Registration</a:t>
            </a:r>
            <a:r>
              <a:rPr lang="en-US"/>
              <a:t>: Register each implementing class with </a:t>
            </a:r>
            <a:r>
              <a:rPr lang="en-US" sz="2000" b="1" err="1">
                <a:latin typeface="Consolas" panose="020B0609020204030204" pitchFamily="49" charset="0"/>
                <a:cs typeface="+mn-cs"/>
              </a:rPr>
              <a:t>DependencyService</a:t>
            </a:r>
            <a:r>
              <a:rPr lang="en-US"/>
              <a:t> via a metadata attribute to let </a:t>
            </a:r>
            <a:r>
              <a:rPr lang="en-US" sz="2000" b="1" err="1">
                <a:latin typeface="Consolas" panose="020B0609020204030204" pitchFamily="49" charset="0"/>
                <a:cs typeface="+mn-cs"/>
              </a:rPr>
              <a:t>DependencyService</a:t>
            </a:r>
            <a:r>
              <a:rPr lang="en-US"/>
              <a:t> find the implementing class and supply it in place </a:t>
            </a:r>
            <a:br>
              <a:rPr lang="en-US"/>
            </a:br>
            <a:r>
              <a:rPr lang="en-US"/>
              <a:t>of the interface at run time.</a:t>
            </a:r>
          </a:p>
          <a:p>
            <a:r>
              <a:rPr lang="en-US" b="1"/>
              <a:t>Call to </a:t>
            </a:r>
            <a:r>
              <a:rPr lang="en-US" sz="2000" b="1" err="1">
                <a:latin typeface="Consolas" panose="020B0609020204030204" pitchFamily="49" charset="0"/>
                <a:cs typeface="+mn-cs"/>
              </a:rPr>
              <a:t>DependencyService</a:t>
            </a:r>
            <a:r>
              <a:rPr lang="en-US"/>
              <a:t>: Shared code </a:t>
            </a:r>
            <a:br>
              <a:rPr lang="en-US"/>
            </a:br>
            <a:r>
              <a:rPr lang="en-US"/>
              <a:t>explicitly calls </a:t>
            </a:r>
            <a:r>
              <a:rPr lang="en-US" sz="2000" b="1" err="1">
                <a:latin typeface="Consolas" panose="020B0609020204030204" pitchFamily="49" charset="0"/>
                <a:cs typeface="+mn-cs"/>
              </a:rPr>
              <a:t>DependencyService</a:t>
            </a:r>
            <a:r>
              <a:rPr lang="en-US"/>
              <a:t> to ask</a:t>
            </a:r>
            <a:br>
              <a:rPr lang="en-US"/>
            </a:br>
            <a:r>
              <a:rPr lang="en-US"/>
              <a:t>for implementations of the interface.</a:t>
            </a:r>
          </a:p>
          <a:p>
            <a:endParaRPr lang="en-US"/>
          </a:p>
        </p:txBody>
      </p:sp>
      <p:pic>
        <p:nvPicPr>
          <p:cNvPr id="4" name="Picture 3"/>
          <p:cNvPicPr>
            <a:picLocks noChangeAspect="1"/>
          </p:cNvPicPr>
          <p:nvPr/>
        </p:nvPicPr>
        <p:blipFill>
          <a:blip r:embed="rId3"/>
          <a:stretch>
            <a:fillRect/>
          </a:stretch>
        </p:blipFill>
        <p:spPr>
          <a:xfrm>
            <a:off x="5829077" y="3688018"/>
            <a:ext cx="5681816" cy="2733791"/>
          </a:xfrm>
          <a:prstGeom prst="rect">
            <a:avLst/>
          </a:prstGeom>
        </p:spPr>
      </p:pic>
    </p:spTree>
    <p:extLst>
      <p:ext uri="{BB962C8B-B14F-4D97-AF65-F5344CB8AC3E}">
        <p14:creationId xmlns:p14="http://schemas.microsoft.com/office/powerpoint/2010/main" val="3643488586"/>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MessagingCenter</a:t>
            </a:r>
            <a:endParaRPr lang="en-US"/>
          </a:p>
        </p:txBody>
      </p:sp>
      <p:sp>
        <p:nvSpPr>
          <p:cNvPr id="3" name="Content Placeholder 2"/>
          <p:cNvSpPr>
            <a:spLocks noGrp="1"/>
          </p:cNvSpPr>
          <p:nvPr>
            <p:ph idx="1"/>
          </p:nvPr>
        </p:nvSpPr>
        <p:spPr>
          <a:xfrm>
            <a:off x="609600" y="1338990"/>
            <a:ext cx="10972800" cy="5165177"/>
          </a:xfrm>
        </p:spPr>
        <p:txBody>
          <a:bodyPr>
            <a:normAutofit/>
          </a:bodyPr>
          <a:lstStyle/>
          <a:p>
            <a:r>
              <a:rPr lang="en-US"/>
              <a:t>Xamarin.Forms </a:t>
            </a:r>
            <a:r>
              <a:rPr lang="en-US" sz="2000" b="1" err="1">
                <a:latin typeface="Consolas" panose="020B0609020204030204" pitchFamily="49" charset="0"/>
                <a:cs typeface="+mn-cs"/>
              </a:rPr>
              <a:t>MessagingCenter</a:t>
            </a:r>
            <a:r>
              <a:rPr lang="en-US"/>
              <a:t> is a simple messaging service you can use to send and receive messages. </a:t>
            </a:r>
          </a:p>
          <a:p>
            <a:r>
              <a:rPr lang="en-US"/>
              <a:t>Its message contract enables view models and other components to communicate without having to know anything about each other.</a:t>
            </a:r>
          </a:p>
          <a:p>
            <a:r>
              <a:rPr lang="en-US"/>
              <a:t>The </a:t>
            </a:r>
            <a:r>
              <a:rPr lang="en-US" sz="2000" b="1" err="1">
                <a:latin typeface="Consolas" panose="020B0609020204030204" pitchFamily="49" charset="0"/>
                <a:cs typeface="+mn-cs"/>
              </a:rPr>
              <a:t>MessagingCenter</a:t>
            </a:r>
            <a:r>
              <a:rPr lang="en-US"/>
              <a:t> includes two simple actions:</a:t>
            </a:r>
          </a:p>
          <a:p>
            <a:pPr lvl="1"/>
            <a:r>
              <a:rPr lang="en-US" b="1"/>
              <a:t>Subscribe</a:t>
            </a:r>
            <a:r>
              <a:rPr lang="en-US"/>
              <a:t>: Listen for messages with a certain signature and perform some action when they are received. Multiple subscribers can listen for the same message.</a:t>
            </a:r>
          </a:p>
          <a:p>
            <a:pPr lvl="1"/>
            <a:r>
              <a:rPr lang="en-US" b="1"/>
              <a:t>Send</a:t>
            </a:r>
            <a:r>
              <a:rPr lang="en-US"/>
              <a:t>: Publish a message for listeners to act upon. If no listeners have subscribed, the message is ignored.</a:t>
            </a:r>
          </a:p>
        </p:txBody>
      </p:sp>
      <p:sp>
        <p:nvSpPr>
          <p:cNvPr id="4" name="TextBox 3"/>
          <p:cNvSpPr txBox="1"/>
          <p:nvPr/>
        </p:nvSpPr>
        <p:spPr>
          <a:xfrm>
            <a:off x="1071880" y="5809866"/>
            <a:ext cx="10048240" cy="646331"/>
          </a:xfrm>
          <a:prstGeom prst="rect">
            <a:avLst/>
          </a:prstGeom>
          <a:noFill/>
        </p:spPr>
        <p:txBody>
          <a:bodyPr wrap="square" rtlCol="0">
            <a:spAutoFit/>
          </a:bodyPr>
          <a:lstStyle/>
          <a:p>
            <a:r>
              <a:rPr lang="en-US" dirty="0"/>
              <a:t>The Mobile Customer Advisory team generally suggests that you not use the </a:t>
            </a:r>
            <a:r>
              <a:rPr lang="en-US" dirty="0" err="1"/>
              <a:t>MessagingCenter</a:t>
            </a:r>
            <a:r>
              <a:rPr lang="en-US" dirty="0"/>
              <a:t> service because it can cause memory leaks and lead to poorly architected apps.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0604" y="5904411"/>
            <a:ext cx="457240" cy="457240"/>
          </a:xfrm>
          <a:prstGeom prst="rect">
            <a:avLst/>
          </a:prstGeom>
        </p:spPr>
      </p:pic>
    </p:spTree>
    <p:extLst>
      <p:ext uri="{BB962C8B-B14F-4D97-AF65-F5344CB8AC3E}">
        <p14:creationId xmlns:p14="http://schemas.microsoft.com/office/powerpoint/2010/main" val="95572199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essentials</a:t>
            </a:r>
          </a:p>
        </p:txBody>
      </p:sp>
      <p:sp>
        <p:nvSpPr>
          <p:cNvPr id="3" name="Content Placeholder 2"/>
          <p:cNvSpPr>
            <a:spLocks noGrp="1"/>
          </p:cNvSpPr>
          <p:nvPr>
            <p:ph idx="1"/>
          </p:nvPr>
        </p:nvSpPr>
        <p:spPr>
          <a:xfrm>
            <a:off x="609600" y="1338990"/>
            <a:ext cx="10714892" cy="4398719"/>
          </a:xfrm>
        </p:spPr>
        <p:txBody>
          <a:bodyPr vert="horz" lIns="91440" tIns="45720" rIns="91440" bIns="45720" numCol="1" spcCol="0" rtlCol="0" anchor="t">
            <a:normAutofit/>
          </a:bodyPr>
          <a:lstStyle/>
          <a:p>
            <a:pPr marL="456565" indent="-456565"/>
            <a:r>
              <a:rPr lang="en-US" sz="3000" dirty="0">
                <a:latin typeface="Calibri"/>
              </a:rPr>
              <a:t>A framework that allows developers to rapidly create cross-platform user interfaces</a:t>
            </a:r>
          </a:p>
          <a:p>
            <a:pPr marL="456565" indent="-456565"/>
            <a:r>
              <a:rPr lang="en-US" sz="3000" dirty="0">
                <a:latin typeface="Calibri"/>
              </a:rPr>
              <a:t>Provides its own abstraction for the UI that will be rendered using native controls on iOS, Android, or Windows</a:t>
            </a:r>
          </a:p>
          <a:p>
            <a:pPr marL="456565" indent="-456565"/>
            <a:r>
              <a:rPr lang="en-US" sz="3000" dirty="0">
                <a:latin typeface="Calibri"/>
              </a:rPr>
              <a:t>Applications can share a large portion of their UI code and still retain the native look and feel of the target platform</a:t>
            </a:r>
          </a:p>
          <a:p>
            <a:pPr marL="456565" indent="-456565"/>
            <a:endParaRPr lang="en-US" sz="3000" dirty="0"/>
          </a:p>
        </p:txBody>
      </p:sp>
    </p:spTree>
    <p:extLst>
      <p:ext uri="{BB962C8B-B14F-4D97-AF65-F5344CB8AC3E}">
        <p14:creationId xmlns:p14="http://schemas.microsoft.com/office/powerpoint/2010/main" val="2894403815"/>
      </p:ext>
    </p:extLst>
  </p:cSld>
  <p:clrMapOvr>
    <a:masterClrMapping/>
  </p:clrMapOvr>
  <mc:AlternateContent xmlns:mc="http://schemas.openxmlformats.org/markup-compatibility/2006" xmlns:p14="http://schemas.microsoft.com/office/powerpoint/2010/main">
    <mc:Choice Requires="p14">
      <p:transition spd="slow" p14:dur="2000" advTm="1425"/>
    </mc:Choice>
    <mc:Fallback xmlns="">
      <p:transition spd="slow" advTm="142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Add plumbing</a:t>
            </a:r>
          </a:p>
        </p:txBody>
      </p:sp>
      <p:sp>
        <p:nvSpPr>
          <p:cNvPr id="3" name="Text Placeholder 2"/>
          <p:cNvSpPr>
            <a:spLocks noGrp="1"/>
          </p:cNvSpPr>
          <p:nvPr>
            <p:ph type="body" idx="1"/>
          </p:nvPr>
        </p:nvSpPr>
        <p:spPr>
          <a:xfrm>
            <a:off x="609599" y="1822807"/>
            <a:ext cx="6001593" cy="4356113"/>
          </a:xfrm>
        </p:spPr>
        <p:txBody>
          <a:bodyPr>
            <a:normAutofit/>
          </a:bodyPr>
          <a:lstStyle/>
          <a:p>
            <a:pPr>
              <a:buFont typeface="+mj-lt"/>
              <a:buAutoNum type="arabicPeriod"/>
            </a:pPr>
            <a:r>
              <a:rPr lang="en-US" sz="2000"/>
              <a:t>Open Forms_Exercise2_Begin.zip</a:t>
            </a:r>
          </a:p>
          <a:p>
            <a:pPr>
              <a:buFont typeface="+mj-lt"/>
              <a:buAutoNum type="arabicPeriod"/>
            </a:pPr>
            <a:r>
              <a:rPr lang="en-US" sz="2000"/>
              <a:t>Hook up each view to the appropriate </a:t>
            </a:r>
            <a:r>
              <a:rPr lang="en-US" sz="2000" err="1"/>
              <a:t>ViewModel</a:t>
            </a:r>
            <a:endParaRPr lang="en-US" sz="2000"/>
          </a:p>
          <a:p>
            <a:pPr>
              <a:buFont typeface="+mj-lt"/>
              <a:buAutoNum type="arabicPeriod"/>
            </a:pPr>
            <a:r>
              <a:rPr lang="en-US" sz="2000"/>
              <a:t>Replace the static data with data bindings to </a:t>
            </a:r>
            <a:r>
              <a:rPr lang="en-US" sz="2000" err="1"/>
              <a:t>ViewModel</a:t>
            </a:r>
            <a:r>
              <a:rPr lang="en-US" sz="2000"/>
              <a:t> properties. This should include:</a:t>
            </a:r>
          </a:p>
          <a:p>
            <a:pPr marL="726007" lvl="3" indent="-285750">
              <a:buFontTx/>
              <a:buChar char="−"/>
            </a:pPr>
            <a:r>
              <a:rPr lang="en-US">
                <a:latin typeface="Calibri Light" panose="020F0302020204030204" pitchFamily="34" charset="0"/>
                <a:cs typeface="Calibri Light" panose="020F0302020204030204" pitchFamily="34" charset="0"/>
              </a:rPr>
              <a:t>Page titles</a:t>
            </a:r>
            <a:endParaRPr lang="en-US"/>
          </a:p>
          <a:p>
            <a:pPr marL="726007" lvl="3" indent="-285750">
              <a:buFontTx/>
              <a:buChar char="−"/>
            </a:pPr>
            <a:r>
              <a:rPr lang="en-US">
                <a:latin typeface="Calibri Light" panose="020F0302020204030204" pitchFamily="34" charset="0"/>
                <a:cs typeface="Calibri Light" panose="020F0302020204030204" pitchFamily="34" charset="0"/>
              </a:rPr>
              <a:t>Label text values</a:t>
            </a:r>
            <a:endParaRPr lang="en-US"/>
          </a:p>
          <a:p>
            <a:pPr marL="726007" lvl="3" indent="-285750">
              <a:buFontTx/>
              <a:buChar char="−"/>
            </a:pPr>
            <a:r>
              <a:rPr lang="en-US">
                <a:latin typeface="Calibri Light" panose="020F0302020204030204" pitchFamily="34" charset="0"/>
                <a:cs typeface="Calibri Light" panose="020F0302020204030204" pitchFamily="34" charset="0"/>
              </a:rPr>
              <a:t>Background image</a:t>
            </a:r>
            <a:endParaRPr lang="en-US"/>
          </a:p>
          <a:p>
            <a:pPr marL="726007" lvl="3" indent="-285750">
              <a:buFontTx/>
              <a:buChar char="−"/>
            </a:pPr>
            <a:r>
              <a:rPr lang="en-US">
                <a:latin typeface="Calibri Light" panose="020F0302020204030204" pitchFamily="34" charset="0"/>
                <a:cs typeface="Calibri Light" panose="020F0302020204030204" pitchFamily="34" charset="0"/>
              </a:rPr>
              <a:t>Add button command (showing the alert entry)</a:t>
            </a:r>
          </a:p>
          <a:p>
            <a:pPr marL="726007" lvl="3" indent="-285750">
              <a:buFontTx/>
              <a:buChar char="−"/>
            </a:pPr>
            <a:r>
              <a:rPr lang="en-US">
                <a:latin typeface="Calibri Light" panose="020F0302020204030204" pitchFamily="34" charset="0"/>
              </a:rPr>
              <a:t>Weather list refresh command</a:t>
            </a:r>
          </a:p>
          <a:p>
            <a:pPr lvl="1" indent="-7970"/>
            <a:endParaRPr lang="en-US">
              <a:latin typeface="Calibri Light" panose="020F0302020204030204" pitchFamily="34" charset="0"/>
            </a:endParaRPr>
          </a:p>
          <a:p>
            <a:pPr lvl="1" indent="-7970"/>
            <a:r>
              <a:rPr lang="en-US" sz="2000" b="1">
                <a:latin typeface="Calibri Light" panose="020F0302020204030204" pitchFamily="34" charset="0"/>
                <a:cs typeface="Calibri Light" panose="020F0302020204030204" pitchFamily="34" charset="0"/>
              </a:rPr>
              <a:t>Note</a:t>
            </a:r>
            <a:r>
              <a:rPr lang="en-US" sz="2000">
                <a:latin typeface="Calibri Light" panose="020F0302020204030204" pitchFamily="34" charset="0"/>
                <a:cs typeface="Calibri Light" panose="020F0302020204030204" pitchFamily="34" charset="0"/>
              </a:rPr>
              <a:t>: You should use the existing </a:t>
            </a:r>
            <a:r>
              <a:rPr lang="en-US" sz="2000" err="1">
                <a:latin typeface="Calibri Light" panose="020F0302020204030204" pitchFamily="34" charset="0"/>
                <a:cs typeface="Calibri Light" panose="020F0302020204030204" pitchFamily="34" charset="0"/>
              </a:rPr>
              <a:t>ViewModels</a:t>
            </a:r>
            <a:r>
              <a:rPr lang="en-US" sz="2000">
                <a:latin typeface="Calibri Light" panose="020F0302020204030204" pitchFamily="34" charset="0"/>
                <a:cs typeface="Calibri Light" panose="020F0302020204030204" pitchFamily="34" charset="0"/>
              </a:rPr>
              <a:t> from the previous exercises</a:t>
            </a:r>
            <a:endParaRPr lang="en-US" sz="2000" b="1" u="sng">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06" y="1652538"/>
            <a:ext cx="5736176" cy="4145948"/>
          </a:xfrm>
          <a:prstGeom prst="rect">
            <a:avLst/>
          </a:prstGeom>
        </p:spPr>
      </p:pic>
    </p:spTree>
    <p:extLst>
      <p:ext uri="{BB962C8B-B14F-4D97-AF65-F5344CB8AC3E}">
        <p14:creationId xmlns:p14="http://schemas.microsoft.com/office/powerpoint/2010/main" val="4245013315"/>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ListView</a:t>
            </a:r>
          </a:p>
        </p:txBody>
      </p:sp>
      <p:sp>
        <p:nvSpPr>
          <p:cNvPr id="3" name="Content Placeholder 2"/>
          <p:cNvSpPr>
            <a:spLocks noGrp="1"/>
          </p:cNvSpPr>
          <p:nvPr>
            <p:ph idx="1"/>
          </p:nvPr>
        </p:nvSpPr>
        <p:spPr>
          <a:xfrm>
            <a:off x="609600" y="1338990"/>
            <a:ext cx="11050954" cy="5146334"/>
          </a:xfrm>
        </p:spPr>
        <p:txBody>
          <a:bodyPr vert="horz" lIns="91440" tIns="45720" rIns="91440" bIns="45720" numCol="1" spcCol="0" rtlCol="0" anchor="t">
            <a:normAutofit/>
          </a:bodyPr>
          <a:lstStyle/>
          <a:p>
            <a:r>
              <a:rPr lang="x-none"/>
              <a:t>ListView is a view for presenting lists of data, especially long lists that require scrolling. ListViews support context actions and data binding.</a:t>
            </a:r>
          </a:p>
          <a:p>
            <a:r>
              <a:rPr lang="x-none"/>
              <a:t>Best suited for homogeneous data – data that is of the same type.</a:t>
            </a:r>
          </a:p>
          <a:p>
            <a:r>
              <a:rPr lang="x-none"/>
              <a:t>Binding to an </a:t>
            </a:r>
            <a:r>
              <a:rPr lang="x-none" sz="2000" b="1">
                <a:latin typeface="Consolas" panose="020B0609020204030204" pitchFamily="49" charset="0"/>
                <a:cs typeface="+mn-cs"/>
              </a:rPr>
              <a:t>ItemsSource</a:t>
            </a:r>
          </a:p>
          <a:p>
            <a:pPr lvl="1"/>
            <a:r>
              <a:rPr lang="x-none"/>
              <a:t>ListView is populated with data using the </a:t>
            </a:r>
            <a:r>
              <a:rPr lang="x-none" sz="1800" b="1">
                <a:latin typeface="Consolas" panose="020B0609020204030204" pitchFamily="49" charset="0"/>
                <a:cs typeface="+mn-cs"/>
              </a:rPr>
              <a:t>ItemsSource</a:t>
            </a:r>
            <a:r>
              <a:rPr lang="x-none"/>
              <a:t> property, which can accept any collection implementing </a:t>
            </a:r>
            <a:r>
              <a:rPr lang="x-none" sz="1800" b="1">
                <a:latin typeface="Consolas" panose="020B0609020204030204" pitchFamily="49" charset="0"/>
                <a:cs typeface="+mn-cs"/>
              </a:rPr>
              <a:t>IEnumerable</a:t>
            </a:r>
            <a:r>
              <a:rPr lang="x-none"/>
              <a:t>. </a:t>
            </a:r>
          </a:p>
          <a:p>
            <a:r>
              <a:rPr lang="x-none"/>
              <a:t>Defining an </a:t>
            </a:r>
            <a:r>
              <a:rPr lang="x-none" sz="2000" b="1">
                <a:latin typeface="Consolas" panose="020B0609020204030204" pitchFamily="49" charset="0"/>
                <a:cs typeface="+mn-cs"/>
              </a:rPr>
              <a:t>ItemTemplate</a:t>
            </a:r>
          </a:p>
          <a:p>
            <a:pPr lvl="1"/>
            <a:r>
              <a:rPr lang="x-none"/>
              <a:t>The </a:t>
            </a:r>
            <a:r>
              <a:rPr lang="x-none" sz="1800" b="1">
                <a:latin typeface="Consolas" panose="020B0609020204030204" pitchFamily="49" charset="0"/>
                <a:cs typeface="+mn-cs"/>
              </a:rPr>
              <a:t>ItemTemplate</a:t>
            </a:r>
            <a:r>
              <a:rPr lang="x-none"/>
              <a:t> defines the visual appearance of objects from the </a:t>
            </a:r>
            <a:r>
              <a:rPr lang="x-none" sz="1800" b="1">
                <a:latin typeface="Consolas" panose="020B0609020204030204" pitchFamily="49" charset="0"/>
                <a:cs typeface="+mn-cs"/>
              </a:rPr>
              <a:t>ItemsView&lt;TVisual&gt;.ItemsSource</a:t>
            </a:r>
            <a:r>
              <a:rPr lang="x-none"/>
              <a:t>. Use it to set up data bindings to the user objects supplied to automatically fill in the visual and respond to any changes in the user object.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6635" y="5974625"/>
            <a:ext cx="457240" cy="457240"/>
          </a:xfrm>
          <a:prstGeom prst="rect">
            <a:avLst/>
          </a:prstGeom>
        </p:spPr>
      </p:pic>
      <p:sp>
        <p:nvSpPr>
          <p:cNvPr id="6" name="TextBox 5"/>
          <p:cNvSpPr txBox="1"/>
          <p:nvPr/>
        </p:nvSpPr>
        <p:spPr>
          <a:xfrm>
            <a:off x="1140911" y="5880079"/>
            <a:ext cx="10630965" cy="646331"/>
          </a:xfrm>
          <a:prstGeom prst="rect">
            <a:avLst/>
          </a:prstGeom>
          <a:noFill/>
        </p:spPr>
        <p:txBody>
          <a:bodyPr wrap="square" rtlCol="0">
            <a:spAutoFit/>
          </a:bodyPr>
          <a:lstStyle/>
          <a:p>
            <a:r>
              <a:rPr lang="en-US"/>
              <a:t>See Jason Smith’s Evolve talk on Optimizing App Performance with Xamarin.Forms</a:t>
            </a:r>
            <a:br>
              <a:rPr lang="en-US"/>
            </a:br>
            <a:r>
              <a:rPr lang="en-US">
                <a:hlinkClick r:id="rId4"/>
              </a:rPr>
              <a:t>www.youtube.com/watch?v=RZvdql3Ev0E</a:t>
            </a:r>
            <a:r>
              <a:rPr lang="en-US"/>
              <a:t> </a:t>
            </a:r>
          </a:p>
        </p:txBody>
      </p:sp>
    </p:spTree>
    <p:extLst>
      <p:ext uri="{BB962C8B-B14F-4D97-AF65-F5344CB8AC3E}">
        <p14:creationId xmlns:p14="http://schemas.microsoft.com/office/powerpoint/2010/main" val="3973339104"/>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ListView</a:t>
            </a:r>
            <a:r>
              <a:rPr lang="en-US"/>
              <a:t> optimization</a:t>
            </a:r>
          </a:p>
        </p:txBody>
      </p:sp>
      <p:sp>
        <p:nvSpPr>
          <p:cNvPr id="3" name="Content Placeholder 2"/>
          <p:cNvSpPr>
            <a:spLocks noGrp="1"/>
          </p:cNvSpPr>
          <p:nvPr>
            <p:ph idx="1"/>
          </p:nvPr>
        </p:nvSpPr>
        <p:spPr>
          <a:xfrm>
            <a:off x="609600" y="1338990"/>
            <a:ext cx="7362092" cy="4866425"/>
          </a:xfrm>
        </p:spPr>
        <p:txBody>
          <a:bodyPr>
            <a:normAutofit fontScale="85000" lnSpcReduction="20000"/>
          </a:bodyPr>
          <a:lstStyle/>
          <a:p>
            <a:r>
              <a:rPr lang="en-US" dirty="0"/>
              <a:t>Where possible, use </a:t>
            </a:r>
            <a:r>
              <a:rPr lang="en-US" dirty="0" err="1"/>
              <a:t>ListView</a:t>
            </a:r>
            <a:r>
              <a:rPr lang="en-US" dirty="0"/>
              <a:t> instead of the much less efficient legacy </a:t>
            </a:r>
            <a:r>
              <a:rPr lang="en-US" dirty="0" err="1"/>
              <a:t>TableView</a:t>
            </a:r>
            <a:endParaRPr lang="en-US" dirty="0"/>
          </a:p>
          <a:p>
            <a:r>
              <a:rPr lang="en-US" dirty="0"/>
              <a:t>Use built-in Cell types when possible</a:t>
            </a:r>
          </a:p>
          <a:p>
            <a:r>
              <a:rPr lang="en-US" dirty="0"/>
              <a:t>Don</a:t>
            </a:r>
            <a:r>
              <a:rPr lang="uk-UA" dirty="0"/>
              <a:t>’</a:t>
            </a:r>
            <a:r>
              <a:rPr lang="en-US" dirty="0"/>
              <a:t>t embed a </a:t>
            </a:r>
            <a:r>
              <a:rPr lang="en-US" dirty="0" err="1"/>
              <a:t>ListView</a:t>
            </a:r>
            <a:r>
              <a:rPr lang="en-US" dirty="0"/>
              <a:t> within a </a:t>
            </a:r>
            <a:r>
              <a:rPr lang="en-US" dirty="0" err="1"/>
              <a:t>ScrollView</a:t>
            </a:r>
            <a:endParaRPr lang="en-US" dirty="0"/>
          </a:p>
          <a:p>
            <a:r>
              <a:rPr lang="en-US" dirty="0"/>
              <a:t>Don’t embed a </a:t>
            </a:r>
            <a:r>
              <a:rPr lang="en-US" dirty="0" err="1"/>
              <a:t>ListView</a:t>
            </a:r>
            <a:r>
              <a:rPr lang="en-US" dirty="0"/>
              <a:t> within a </a:t>
            </a:r>
            <a:r>
              <a:rPr lang="en-US" dirty="0" err="1"/>
              <a:t>ListView</a:t>
            </a:r>
            <a:endParaRPr lang="en-US" dirty="0"/>
          </a:p>
          <a:p>
            <a:r>
              <a:rPr lang="en-US" dirty="0"/>
              <a:t>Avoid data binding for long lists with lots of bindings for </a:t>
            </a:r>
            <a:br>
              <a:rPr lang="en-US" dirty="0"/>
            </a:br>
            <a:r>
              <a:rPr lang="en-US" dirty="0"/>
              <a:t>each item</a:t>
            </a:r>
          </a:p>
          <a:p>
            <a:r>
              <a:rPr lang="en-US" dirty="0"/>
              <a:t>Avoid using layouts that require measurement (stack layout, </a:t>
            </a:r>
            <a:br>
              <a:rPr lang="en-US" dirty="0"/>
            </a:br>
            <a:r>
              <a:rPr lang="en-US" dirty="0"/>
              <a:t>grid with "auto,“ etc.) in </a:t>
            </a:r>
            <a:r>
              <a:rPr lang="en-US" dirty="0" err="1"/>
              <a:t>ListView</a:t>
            </a:r>
            <a:r>
              <a:rPr lang="en-US" dirty="0"/>
              <a:t> cells</a:t>
            </a:r>
          </a:p>
          <a:p>
            <a:r>
              <a:rPr lang="en-US" dirty="0"/>
              <a:t>Use appropriate caching strategy</a:t>
            </a:r>
          </a:p>
          <a:p>
            <a:pPr lvl="1"/>
            <a:r>
              <a:rPr lang="en-US" dirty="0"/>
              <a:t>Retain (Default)</a:t>
            </a:r>
          </a:p>
          <a:p>
            <a:pPr lvl="1"/>
            <a:r>
              <a:rPr lang="en-US" dirty="0" err="1"/>
              <a:t>RecycleElement</a:t>
            </a:r>
            <a:endParaRPr lang="en-US" dirty="0"/>
          </a:p>
          <a:p>
            <a:pPr lvl="1"/>
            <a:r>
              <a:rPr lang="en-US" dirty="0" err="1"/>
              <a:t>RecycleElementAndDataTemplate</a:t>
            </a:r>
            <a:endParaRPr lang="en-US" dirty="0"/>
          </a:p>
          <a:p>
            <a:pPr lvl="1"/>
            <a:r>
              <a:rPr lang="en-US" dirty="0"/>
              <a:t>Usually best to use </a:t>
            </a:r>
            <a:r>
              <a:rPr lang="en-US" dirty="0" err="1"/>
              <a:t>RecycleElement</a:t>
            </a:r>
            <a:r>
              <a:rPr lang="en-US" dirty="0"/>
              <a:t> or </a:t>
            </a:r>
            <a:r>
              <a:rPr lang="en-US" dirty="0" err="1"/>
              <a:t>RecycleElementAndDataTemplate</a:t>
            </a:r>
            <a:endParaRPr lang="en-US" dirty="0"/>
          </a:p>
        </p:txBody>
      </p:sp>
      <p:pic>
        <p:nvPicPr>
          <p:cNvPr id="4" name="Picture 3"/>
          <p:cNvPicPr>
            <a:picLocks noChangeAspect="1"/>
          </p:cNvPicPr>
          <p:nvPr/>
        </p:nvPicPr>
        <p:blipFill>
          <a:blip r:embed="rId3"/>
          <a:stretch>
            <a:fillRect/>
          </a:stretch>
        </p:blipFill>
        <p:spPr>
          <a:xfrm>
            <a:off x="7409329" y="2116309"/>
            <a:ext cx="3930845" cy="3219145"/>
          </a:xfrm>
          <a:prstGeom prst="rect">
            <a:avLst/>
          </a:prstGeom>
        </p:spPr>
      </p:pic>
      <p:sp>
        <p:nvSpPr>
          <p:cNvPr id="6" name="Rectangle 5"/>
          <p:cNvSpPr/>
          <p:nvPr/>
        </p:nvSpPr>
        <p:spPr>
          <a:xfrm>
            <a:off x="1708298" y="5852605"/>
            <a:ext cx="5009705" cy="338554"/>
          </a:xfrm>
          <a:prstGeom prst="rect">
            <a:avLst/>
          </a:prstGeom>
        </p:spPr>
        <p:txBody>
          <a:bodyPr wrap="none">
            <a:spAutoFit/>
          </a:bodyPr>
          <a:lstStyle/>
          <a:p>
            <a:r>
              <a:rPr lang="en-US" sz="1600" dirty="0">
                <a:solidFill>
                  <a:srgbClr val="2176C7"/>
                </a:solidFill>
                <a:latin typeface="Consolas" panose="020B0609020204030204" pitchFamily="49" charset="0"/>
              </a:rPr>
              <a:t>&lt;</a:t>
            </a:r>
            <a:r>
              <a:rPr lang="en-US" sz="1600" dirty="0" err="1">
                <a:solidFill>
                  <a:srgbClr val="284E9D"/>
                </a:solidFill>
                <a:latin typeface="Consolas" panose="020B0609020204030204" pitchFamily="49" charset="0"/>
              </a:rPr>
              <a:t>ListView</a:t>
            </a:r>
            <a:r>
              <a:rPr lang="en-US" sz="1600" dirty="0">
                <a:solidFill>
                  <a:srgbClr val="3D4546"/>
                </a:solidFill>
                <a:latin typeface="Consolas" panose="020B0609020204030204" pitchFamily="49" charset="0"/>
              </a:rPr>
              <a:t> </a:t>
            </a:r>
            <a:r>
              <a:rPr lang="en-US" sz="1600" dirty="0" err="1">
                <a:solidFill>
                  <a:srgbClr val="284E9D"/>
                </a:solidFill>
                <a:latin typeface="Consolas" panose="020B0609020204030204" pitchFamily="49" charset="0"/>
              </a:rPr>
              <a:t>CachingStrategy</a:t>
            </a:r>
            <a:r>
              <a:rPr lang="en-US" sz="1600" dirty="0">
                <a:solidFill>
                  <a:srgbClr val="2176C7"/>
                </a:solidFill>
                <a:latin typeface="Consolas" panose="020B0609020204030204" pitchFamily="49" charset="0"/>
              </a:rPr>
              <a:t>=</a:t>
            </a:r>
            <a:r>
              <a:rPr lang="en-US" sz="1600" dirty="0">
                <a:solidFill>
                  <a:srgbClr val="F06808"/>
                </a:solidFill>
                <a:latin typeface="Consolas" panose="020B0609020204030204" pitchFamily="49" charset="0"/>
              </a:rPr>
              <a:t>"</a:t>
            </a:r>
            <a:r>
              <a:rPr lang="en-US" sz="1600" dirty="0" err="1">
                <a:solidFill>
                  <a:srgbClr val="F06808"/>
                </a:solidFill>
                <a:latin typeface="Consolas" panose="020B0609020204030204" pitchFamily="49" charset="0"/>
              </a:rPr>
              <a:t>RecycleElement</a:t>
            </a:r>
            <a:r>
              <a:rPr lang="en-US" sz="1600" dirty="0">
                <a:solidFill>
                  <a:srgbClr val="F06808"/>
                </a:solidFill>
                <a:latin typeface="Consolas" panose="020B0609020204030204" pitchFamily="49" charset="0"/>
              </a:rPr>
              <a:t>"</a:t>
            </a:r>
            <a:r>
              <a:rPr lang="en-US" sz="1600" dirty="0">
                <a:solidFill>
                  <a:srgbClr val="2176C7"/>
                </a:solidFill>
                <a:latin typeface="Consolas" panose="020B0609020204030204" pitchFamily="49" charset="0"/>
              </a:rPr>
              <a:t>&gt;</a:t>
            </a:r>
            <a:endParaRPr lang="en-US" sz="1600" dirty="0">
              <a:latin typeface="Consolas" panose="020B0609020204030204" pitchFamily="49" charset="0"/>
            </a:endParaRPr>
          </a:p>
        </p:txBody>
      </p:sp>
      <p:sp>
        <p:nvSpPr>
          <p:cNvPr id="7" name="TextBox 6"/>
          <p:cNvSpPr txBox="1"/>
          <p:nvPr/>
        </p:nvSpPr>
        <p:spPr>
          <a:xfrm>
            <a:off x="8452543" y="1533188"/>
            <a:ext cx="1844416" cy="461665"/>
          </a:xfrm>
          <a:prstGeom prst="rect">
            <a:avLst/>
          </a:prstGeom>
          <a:noFill/>
        </p:spPr>
        <p:txBody>
          <a:bodyPr wrap="none" rtlCol="0">
            <a:spAutoFit/>
          </a:bodyPr>
          <a:lstStyle/>
          <a:p>
            <a:r>
              <a:rPr lang="en-US" sz="2400" b="1"/>
              <a:t>Cell recycling</a:t>
            </a:r>
          </a:p>
        </p:txBody>
      </p:sp>
      <p:sp>
        <p:nvSpPr>
          <p:cNvPr id="5" name="Rectangle 4">
            <a:extLst>
              <a:ext uri="{FF2B5EF4-FFF2-40B4-BE49-F238E27FC236}">
                <a16:creationId xmlns:a16="http://schemas.microsoft.com/office/drawing/2014/main" id="{4D1F1188-6866-0E44-9478-1A3CB5CE99EF}"/>
              </a:ext>
            </a:extLst>
          </p:cNvPr>
          <p:cNvSpPr/>
          <p:nvPr/>
        </p:nvSpPr>
        <p:spPr>
          <a:xfrm>
            <a:off x="1042220" y="6214427"/>
            <a:ext cx="9379974" cy="646331"/>
          </a:xfrm>
          <a:prstGeom prst="rect">
            <a:avLst/>
          </a:prstGeom>
        </p:spPr>
        <p:txBody>
          <a:bodyPr wrap="square">
            <a:spAutoFit/>
          </a:bodyPr>
          <a:lstStyle/>
          <a:p>
            <a:r>
              <a:rPr lang="en-US" dirty="0" err="1"/>
              <a:t>ListView</a:t>
            </a:r>
            <a:r>
              <a:rPr lang="en-US" dirty="0"/>
              <a:t> performance best practices:</a:t>
            </a:r>
          </a:p>
          <a:p>
            <a:r>
              <a:rPr lang="en-US" dirty="0">
                <a:hlinkClick r:id="rId4"/>
              </a:rPr>
              <a:t>https://docs.microsoft.com/en-us/xamarin/xamarin-forms/user-interface/listview/performance</a:t>
            </a:r>
            <a:r>
              <a:rPr lang="en-US" dirty="0"/>
              <a:t> </a:t>
            </a:r>
          </a:p>
        </p:txBody>
      </p:sp>
      <p:pic>
        <p:nvPicPr>
          <p:cNvPr id="8" name="Picture 7">
            <a:extLst>
              <a:ext uri="{FF2B5EF4-FFF2-40B4-BE49-F238E27FC236}">
                <a16:creationId xmlns:a16="http://schemas.microsoft.com/office/drawing/2014/main" id="{0EB4B846-3016-0F42-BCFF-1E95DF7F0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71201" y="6348475"/>
            <a:ext cx="457240" cy="457240"/>
          </a:xfrm>
          <a:prstGeom prst="rect">
            <a:avLst/>
          </a:prstGeom>
        </p:spPr>
      </p:pic>
    </p:spTree>
    <p:extLst>
      <p:ext uri="{BB962C8B-B14F-4D97-AF65-F5344CB8AC3E}">
        <p14:creationId xmlns:p14="http://schemas.microsoft.com/office/powerpoint/2010/main" val="3457721331"/>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ListView</a:t>
            </a:r>
            <a:r>
              <a:rPr lang="en-US"/>
              <a:t> </a:t>
            </a:r>
            <a:r>
              <a:rPr lang="en-US" err="1"/>
              <a:t>ViewCells</a:t>
            </a:r>
            <a:endParaRPr lang="en-US"/>
          </a:p>
        </p:txBody>
      </p:sp>
      <p:sp>
        <p:nvSpPr>
          <p:cNvPr id="3" name="Content Placeholder 2"/>
          <p:cNvSpPr>
            <a:spLocks noGrp="1"/>
          </p:cNvSpPr>
          <p:nvPr>
            <p:ph idx="1"/>
          </p:nvPr>
        </p:nvSpPr>
        <p:spPr>
          <a:xfrm>
            <a:off x="609600" y="1353944"/>
            <a:ext cx="10972800" cy="1940585"/>
          </a:xfrm>
        </p:spPr>
        <p:txBody>
          <a:bodyPr>
            <a:normAutofit/>
          </a:bodyPr>
          <a:lstStyle/>
          <a:p>
            <a:r>
              <a:rPr lang="en-US"/>
              <a:t>Built in cells</a:t>
            </a:r>
          </a:p>
          <a:p>
            <a:pPr lvl="1"/>
            <a:r>
              <a:rPr lang="en-US"/>
              <a:t>Text cell, Image cell, Switch cell, Entry cell</a:t>
            </a:r>
          </a:p>
          <a:p>
            <a:r>
              <a:rPr lang="en-US"/>
              <a:t>Custom cells / </a:t>
            </a:r>
            <a:r>
              <a:rPr lang="en-US" err="1"/>
              <a:t>DataTemplates</a:t>
            </a:r>
            <a:endParaRPr lang="en-US"/>
          </a:p>
        </p:txBody>
      </p:sp>
      <p:sp>
        <p:nvSpPr>
          <p:cNvPr id="7" name="Rectangle 6"/>
          <p:cNvSpPr/>
          <p:nvPr/>
        </p:nvSpPr>
        <p:spPr>
          <a:xfrm>
            <a:off x="894081" y="3170460"/>
            <a:ext cx="11094720" cy="3385542"/>
          </a:xfrm>
          <a:prstGeom prst="rect">
            <a:avLst/>
          </a:prstGeom>
          <a:ln w="12700">
            <a:noFill/>
          </a:ln>
        </p:spPr>
        <p:txBody>
          <a:bodyPr wrap="square">
            <a:spAutoFit/>
          </a:bodyPr>
          <a:lstStyle/>
          <a:p>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"16,10"</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 </a:t>
            </a:r>
            <a:r>
              <a:rPr lang="pl-PL" sz="1400">
                <a:solidFill>
                  <a:srgbClr val="222222"/>
                </a:solidFill>
                <a:latin typeface="Consolas" panose="020B0609020204030204" pitchFamily="49" charset="0"/>
              </a:rPr>
              <a:t>HeightRequest</a:t>
            </a:r>
            <a:r>
              <a:rPr lang="pl-PL" sz="1400">
                <a:latin typeface="Consolas" panose="020B0609020204030204" pitchFamily="49" charset="0"/>
              </a:rPr>
              <a:t>=</a:t>
            </a:r>
            <a:r>
              <a:rPr lang="pl-PL" sz="1400">
                <a:solidFill>
                  <a:srgbClr val="DB7100"/>
                </a:solidFill>
                <a:latin typeface="Consolas" panose="020B0609020204030204" pitchFamily="49" charset="0"/>
              </a:rPr>
              <a:t>"100”</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League.Name}"</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FontSize=</a:t>
            </a:r>
            <a:r>
              <a:rPr lang="pl-PL" sz="1400">
                <a:solidFill>
                  <a:srgbClr val="DB7100"/>
                </a:solidFill>
                <a:latin typeface="Consolas" panose="020B0609020204030204" pitchFamily="49" charset="0"/>
              </a:rPr>
              <a:t>"Large"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"0,10”</a:t>
            </a:r>
            <a:r>
              <a:rPr lang="pl-PL" sz="1400">
                <a:solidFill>
                  <a:srgbClr val="222222"/>
                </a:solidFill>
                <a:latin typeface="Consolas" panose="020B0609020204030204" pitchFamily="49" charset="0"/>
              </a:rPr>
              <a:t> HeightRequest</a:t>
            </a:r>
            <a:r>
              <a:rPr lang="pl-PL" sz="1400">
                <a:latin typeface="Consolas" panose="020B0609020204030204" pitchFamily="49" charset="0"/>
              </a:rPr>
              <a:t>=</a:t>
            </a:r>
            <a:r>
              <a:rPr lang="pl-PL" sz="1400">
                <a:solidFill>
                  <a:srgbClr val="DB7100"/>
                </a:solidFill>
                <a:latin typeface="Consolas" panose="020B0609020204030204" pitchFamily="49" charset="0"/>
              </a:rPr>
              <a:t>”50”</a:t>
            </a:r>
            <a:r>
              <a:rPr lang="pl-PL" sz="1400">
                <a:solidFill>
                  <a:srgbClr val="222222"/>
                </a:solidFill>
                <a:latin typeface="Consolas" panose="020B0609020204030204" pitchFamily="49" charset="0"/>
              </a:rPr>
              <a:t>&gt; </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League.StartDate, StringFormat=’Start \{0:D\}'}"</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League.MemberCount}"</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Style=</a:t>
            </a:r>
            <a:r>
              <a:rPr lang="pl-PL" sz="1400">
                <a:solidFill>
                  <a:srgbClr val="DB7100"/>
                </a:solidFill>
                <a:latin typeface="Consolas" panose="020B0609020204030204" pitchFamily="49" charset="0"/>
              </a:rPr>
              <a:t>"{StaticResource sub}"</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r>
              <a:rPr lang="pl-PL" sz="1400">
                <a:latin typeface="Consolas" panose="020B0609020204030204" pitchFamily="49" charset="0"/>
              </a:rPr>
              <a:t> </a:t>
            </a:r>
            <a:endParaRPr lang="en-US" sz="1400">
              <a:latin typeface="Consolas" panose="020B0609020204030204" pitchFamily="49" charset="0"/>
            </a:endParaRPr>
          </a:p>
        </p:txBody>
      </p:sp>
      <p:sp>
        <p:nvSpPr>
          <p:cNvPr id="4" name="Rectangle 3"/>
          <p:cNvSpPr/>
          <p:nvPr/>
        </p:nvSpPr>
        <p:spPr>
          <a:xfrm>
            <a:off x="609600" y="2770350"/>
            <a:ext cx="2699200" cy="400110"/>
          </a:xfrm>
          <a:prstGeom prst="rect">
            <a:avLst/>
          </a:prstGeom>
        </p:spPr>
        <p:txBody>
          <a:bodyPr wrap="none">
            <a:spAutoFit/>
          </a:bodyPr>
          <a:lstStyle/>
          <a:p>
            <a:r>
              <a:rPr lang="en-US" sz="2000" err="1"/>
              <a:t>DataTemplate</a:t>
            </a:r>
            <a:r>
              <a:rPr lang="en-US" sz="2000"/>
              <a:t> example:</a:t>
            </a:r>
            <a:endParaRPr lang="en-US"/>
          </a:p>
        </p:txBody>
      </p:sp>
    </p:spTree>
    <p:extLst>
      <p:ext uri="{BB962C8B-B14F-4D97-AF65-F5344CB8AC3E}">
        <p14:creationId xmlns:p14="http://schemas.microsoft.com/office/powerpoint/2010/main" val="1774937421"/>
      </p:ext>
    </p:extLst>
  </p:cSld>
  <p:clrMapOvr>
    <a:masterClrMapping/>
  </p:clrMapOvr>
  <mc:AlternateContent xmlns:mc="http://schemas.openxmlformats.org/markup-compatibility/2006" xmlns:p14="http://schemas.microsoft.com/office/powerpoint/2010/main">
    <mc:Choice Requires="p14">
      <p:transition spd="slow" p14:dur="2000" advTm="156"/>
    </mc:Choice>
    <mc:Fallback xmlns="">
      <p:transition spd="slow" advTm="15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DataTemplate</a:t>
            </a:r>
            <a:r>
              <a:rPr lang="is-IS"/>
              <a:t>Selectors</a:t>
            </a:r>
            <a:endParaRPr lang="en-US"/>
          </a:p>
        </p:txBody>
      </p:sp>
      <p:sp>
        <p:nvSpPr>
          <p:cNvPr id="5" name="Content Placeholder 4"/>
          <p:cNvSpPr>
            <a:spLocks noGrp="1"/>
          </p:cNvSpPr>
          <p:nvPr>
            <p:ph idx="1"/>
          </p:nvPr>
        </p:nvSpPr>
        <p:spPr/>
        <p:txBody>
          <a:bodyPr>
            <a:normAutofit/>
          </a:bodyPr>
          <a:lstStyle/>
          <a:p>
            <a:r>
              <a:rPr lang="en-US"/>
              <a:t>Allows you to choose between a variety </a:t>
            </a:r>
            <a:r>
              <a:rPr lang="en-US" err="1"/>
              <a:t>ListView</a:t>
            </a:r>
            <a:r>
              <a:rPr lang="en-US"/>
              <a:t> </a:t>
            </a:r>
            <a:r>
              <a:rPr lang="en-US" err="1"/>
              <a:t>DataTemplates</a:t>
            </a:r>
            <a:r>
              <a:rPr lang="en-US"/>
              <a:t> at runtime</a:t>
            </a:r>
          </a:p>
          <a:p>
            <a:r>
              <a:rPr lang="en-US"/>
              <a:t>No more than 20 templates per ListView on Android</a:t>
            </a:r>
          </a:p>
          <a:p>
            <a:r>
              <a:rPr lang="en-US"/>
              <a:t>Must return the same template for the same data if queried multiple times</a:t>
            </a:r>
          </a:p>
          <a:p>
            <a:r>
              <a:rPr lang="en-US"/>
              <a:t>The </a:t>
            </a:r>
            <a:r>
              <a:rPr lang="en-US" err="1"/>
              <a:t>DataTemplateSelector</a:t>
            </a:r>
            <a:r>
              <a:rPr lang="en-US"/>
              <a:t> must not return another </a:t>
            </a:r>
            <a:r>
              <a:rPr lang="en-US" err="1"/>
              <a:t>DataTemplateSelector</a:t>
            </a:r>
            <a:endParaRPr lang="en-US"/>
          </a:p>
          <a:p>
            <a:r>
              <a:rPr lang="en-US"/>
              <a:t>The </a:t>
            </a:r>
            <a:r>
              <a:rPr lang="en-US" err="1"/>
              <a:t>DataTemplateSelector</a:t>
            </a:r>
            <a:r>
              <a:rPr lang="en-US"/>
              <a:t> must not return new instances of a </a:t>
            </a:r>
            <a:r>
              <a:rPr lang="en-US" err="1"/>
              <a:t>DataTemplate</a:t>
            </a:r>
            <a:r>
              <a:rPr lang="en-US"/>
              <a:t> on each call, instead the same instance must be returned. Failure to do so will effectively disable virtualization and lead to a memory leak.</a:t>
            </a:r>
          </a:p>
        </p:txBody>
      </p:sp>
    </p:spTree>
    <p:extLst>
      <p:ext uri="{BB962C8B-B14F-4D97-AF65-F5344CB8AC3E}">
        <p14:creationId xmlns:p14="http://schemas.microsoft.com/office/powerpoint/2010/main" val="2346574036"/>
      </p:ext>
    </p:extLst>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a:t>
            </a:r>
            <a:r>
              <a:rPr lang="en-US" err="1"/>
              <a:t>DataTemplateSelector</a:t>
            </a:r>
            <a:endParaRPr lang="en-US"/>
          </a:p>
        </p:txBody>
      </p:sp>
      <p:sp>
        <p:nvSpPr>
          <p:cNvPr id="3" name="Rectangle 2"/>
          <p:cNvSpPr/>
          <p:nvPr/>
        </p:nvSpPr>
        <p:spPr>
          <a:xfrm>
            <a:off x="114301" y="1163519"/>
            <a:ext cx="12077700" cy="4770537"/>
          </a:xfrm>
          <a:prstGeom prst="rect">
            <a:avLst/>
          </a:prstGeom>
        </p:spPr>
        <p:txBody>
          <a:bodyPr wrap="square">
            <a:spAutoFit/>
          </a:bodyPr>
          <a:lstStyle/>
          <a:p>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DataTemplateSelector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endParaRPr lang="en-US" sz="1600">
              <a:latin typeface="Consolas" panose="020B0609020204030204" pitchFamily="49" charset="0"/>
            </a:endParaRPr>
          </a:p>
          <a:p>
            <a:r>
              <a:rPr lang="en-US" sz="1600">
                <a:latin typeface="Consolas" panose="020B0609020204030204" pitchFamily="49" charset="0"/>
              </a:rPr>
              <a:t>	</a:t>
            </a:r>
            <a:r>
              <a:rPr lang="en-US" sz="1600">
                <a:solidFill>
                  <a:srgbClr val="009695"/>
                </a:solidFill>
                <a:latin typeface="Consolas" panose="020B0609020204030204" pitchFamily="49" charset="0"/>
              </a:rPr>
              <a:t>public</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DefaultTemplate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TextCell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ImageTemplate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ImageCell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p>
          <a:p>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OnSelectTemplate</a:t>
            </a:r>
            <a:r>
              <a:rPr lang="en-US" sz="1600">
                <a:solidFill>
                  <a:srgbClr val="222222"/>
                </a:solidFill>
                <a:latin typeface="Consolas" panose="020B0609020204030204" pitchFamily="49" charset="0"/>
              </a:rPr>
              <a:t>(</a:t>
            </a:r>
            <a:r>
              <a:rPr lang="en-US" sz="1600">
                <a:solidFill>
                  <a:srgbClr val="009695"/>
                </a:solidFill>
                <a:latin typeface="Consolas" panose="020B0609020204030204" pitchFamily="49" charset="0"/>
              </a:rPr>
              <a:t>object</a:t>
            </a:r>
            <a:r>
              <a:rPr lang="en-US" sz="1600">
                <a:solidFill>
                  <a:srgbClr val="222222"/>
                </a:solidFill>
                <a:latin typeface="Consolas" panose="020B0609020204030204" pitchFamily="49" charset="0"/>
              </a:rPr>
              <a:t> item, </a:t>
            </a:r>
            <a:r>
              <a:rPr lang="en-US" sz="1600" err="1">
                <a:solidFill>
                  <a:srgbClr val="3364A4"/>
                </a:solidFill>
                <a:latin typeface="Consolas" panose="020B0609020204030204" pitchFamily="49" charset="0"/>
              </a:rPr>
              <a:t>BindableObject</a:t>
            </a:r>
            <a:r>
              <a:rPr lang="en-US" sz="1600">
                <a:solidFill>
                  <a:srgbClr val="222222"/>
                </a:solidFill>
                <a:latin typeface="Consolas" panose="020B0609020204030204" pitchFamily="49" charset="0"/>
              </a:rPr>
              <a:t> container)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(item </a:t>
            </a:r>
            <a:r>
              <a:rPr lang="en-US" sz="1600">
                <a:solidFill>
                  <a:srgbClr val="009695"/>
                </a:solidFill>
                <a:latin typeface="Consolas" panose="020B0609020204030204" pitchFamily="49" charset="0"/>
              </a:rPr>
              <a:t>is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ImageContent</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Tree>
    <p:extLst>
      <p:ext uri="{BB962C8B-B14F-4D97-AF65-F5344CB8AC3E}">
        <p14:creationId xmlns:p14="http://schemas.microsoft.com/office/powerpoint/2010/main" val="2831895568"/>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a:t>
            </a:r>
            <a:r>
              <a:rPr lang="en-US" err="1"/>
              <a:t>DataTemplateSelector</a:t>
            </a:r>
            <a:endParaRPr lang="en-US"/>
          </a:p>
        </p:txBody>
      </p:sp>
      <p:sp>
        <p:nvSpPr>
          <p:cNvPr id="5" name="Rectangle 4"/>
          <p:cNvSpPr/>
          <p:nvPr/>
        </p:nvSpPr>
        <p:spPr>
          <a:xfrm>
            <a:off x="609600" y="828676"/>
            <a:ext cx="11383478" cy="3046988"/>
          </a:xfrm>
          <a:prstGeom prst="rect">
            <a:avLst/>
          </a:prstGeom>
        </p:spPr>
        <p:txBody>
          <a:bodyPr wrap="square">
            <a:spAutoFit/>
          </a:bodyPr>
          <a:lstStyle/>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3D4546"/>
                </a:solidFill>
                <a:latin typeface="Consolas" panose="020B0609020204030204" pitchFamily="49" charset="0"/>
              </a:rPr>
              <a:t>MyDataTemplateSelector</a:t>
            </a:r>
            <a:r>
              <a:rPr lang="en-US" sz="1600">
                <a:solidFill>
                  <a:srgbClr val="0A56D8"/>
                </a:solidFill>
                <a:latin typeface="Consolas" panose="020B0609020204030204" pitchFamily="49" charset="0"/>
              </a:rPr>
              <a:t> </a:t>
            </a:r>
            <a:r>
              <a:rPr lang="en-US" sz="1600" err="1">
                <a:solidFill>
                  <a:srgbClr val="0E0E0E"/>
                </a:solidFill>
                <a:latin typeface="Consolas" panose="020B0609020204030204" pitchFamily="49" charset="0"/>
              </a:rPr>
              <a:t>x</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Key</a:t>
            </a:r>
            <a:r>
              <a:rPr lang="en-US" sz="1600">
                <a:solidFill>
                  <a:srgbClr val="88939B"/>
                </a:solidFill>
                <a:latin typeface="Consolas" panose="020B0609020204030204" pitchFamily="49" charset="0"/>
              </a:rPr>
              <a:t>=</a:t>
            </a:r>
            <a:r>
              <a:rPr lang="en-US" sz="1600">
                <a:solidFill>
                  <a:srgbClr val="0F7001"/>
                </a:solidFill>
                <a:latin typeface="Consolas" panose="020B0609020204030204" pitchFamily="49" charset="0"/>
              </a:rPr>
              <a:t>"</a:t>
            </a:r>
            <a:r>
              <a:rPr lang="en-US" sz="1600" err="1">
                <a:solidFill>
                  <a:srgbClr val="0F7001"/>
                </a:solidFill>
                <a:latin typeface="Consolas" panose="020B0609020204030204" pitchFamily="49" charset="0"/>
              </a:rPr>
              <a:t>MessageTemplateSelector</a:t>
            </a:r>
            <a:r>
              <a:rPr lang="en-US" sz="1600">
                <a:solidFill>
                  <a:srgbClr val="0F7001"/>
                </a:solidFill>
                <a:latin typeface="Consolas" panose="020B0609020204030204" pitchFamily="49" charset="0"/>
              </a:rPr>
              <a:t>"</a:t>
            </a:r>
            <a:r>
              <a:rPr lang="en-US" sz="1600">
                <a:solidFill>
                  <a:srgbClr val="88939B"/>
                </a:solidFill>
                <a:latin typeface="Consolas" panose="020B0609020204030204" pitchFamily="49" charset="0"/>
              </a:rPr>
              <a:t>&gt;&lt;/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MyDataTemplateSelector</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sk-SK" sz="1600">
                <a:solidFill>
                  <a:srgbClr val="3D4546"/>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a:solidFill>
                  <a:srgbClr val="88939B"/>
                </a:solidFill>
                <a:latin typeface="Consolas" panose="020B0609020204030204" pitchFamily="49" charset="0"/>
              </a:rPr>
              <a:t>&lt;</a:t>
            </a:r>
            <a:r>
              <a:rPr lang="sk-SK" sz="1600" err="1">
                <a:solidFill>
                  <a:srgbClr val="3D4546"/>
                </a:solidFill>
                <a:latin typeface="Consolas" panose="020B0609020204030204" pitchFamily="49" charset="0"/>
              </a:rPr>
              <a:t>ListView</a:t>
            </a:r>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x</a:t>
            </a:r>
            <a:r>
              <a:rPr lang="sk-SK" sz="1600" err="1">
                <a:solidFill>
                  <a:srgbClr val="88939B"/>
                </a:solidFill>
                <a:latin typeface="Consolas" panose="020B0609020204030204" pitchFamily="49" charset="0"/>
              </a:rPr>
              <a:t>:</a:t>
            </a:r>
            <a:r>
              <a:rPr lang="sk-SK" sz="1600" err="1">
                <a:solidFill>
                  <a:srgbClr val="0E0E0E"/>
                </a:solidFill>
                <a:latin typeface="Consolas" panose="020B0609020204030204" pitchFamily="49" charset="0"/>
              </a:rPr>
              <a:t>Name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MessagesListView</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ItemTemplate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StaticResource</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MessageTemplateSelector</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ItemsSource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Binding</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Messages</a:t>
            </a:r>
            <a:r>
              <a:rPr lang="sk-SK" sz="1600">
                <a:solidFill>
                  <a:srgbClr val="0F7001"/>
                </a:solidFill>
                <a:latin typeface="Consolas" panose="020B0609020204030204" pitchFamily="49" charset="0"/>
              </a:rPr>
              <a:t>}"</a:t>
            </a:r>
            <a:endParaRPr lang="sk-SK"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ItemSelected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MyListView_OnItemSelected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ItemTapped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MyListView_OnItemTapped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a:solidFill>
                  <a:srgbClr val="88939B"/>
                </a:solidFill>
                <a:latin typeface="Consolas" panose="020B0609020204030204" pitchFamily="49" charset="0"/>
              </a:rPr>
              <a:t>&lt;/</a:t>
            </a:r>
            <a:r>
              <a:rPr lang="pl-PL" sz="1600" err="1">
                <a:solidFill>
                  <a:srgbClr val="0E0E0E"/>
                </a:solidFill>
                <a:latin typeface="Consolas" panose="020B0609020204030204" pitchFamily="49" charset="0"/>
              </a:rPr>
              <a:t>ListView</a:t>
            </a:r>
            <a:r>
              <a:rPr lang="pl-PL" sz="1600">
                <a:solidFill>
                  <a:srgbClr val="88939B"/>
                </a:solidFill>
                <a:latin typeface="Consolas" panose="020B0609020204030204" pitchFamily="49" charset="0"/>
              </a:rPr>
              <a:t>&gt;</a:t>
            </a:r>
            <a:r>
              <a:rPr lang="pl-PL" sz="1600">
                <a:solidFill>
                  <a:srgbClr val="0A56D8"/>
                </a:solidFill>
                <a:latin typeface="Consolas" panose="020B0609020204030204" pitchFamily="49" charset="0"/>
              </a:rPr>
              <a:t> </a:t>
            </a:r>
            <a:endParaRPr lang="en-US" sz="1600">
              <a:latin typeface="Consolas" panose="020B0609020204030204" pitchFamily="49" charset="0"/>
            </a:endParaRPr>
          </a:p>
        </p:txBody>
      </p:sp>
      <p:sp>
        <p:nvSpPr>
          <p:cNvPr id="4" name="Rectangle 3">
            <a:extLst>
              <a:ext uri="{FF2B5EF4-FFF2-40B4-BE49-F238E27FC236}">
                <a16:creationId xmlns:a16="http://schemas.microsoft.com/office/drawing/2014/main" id="{1CC17594-DB57-2541-94CC-61B5E34DAA80}"/>
              </a:ext>
            </a:extLst>
          </p:cNvPr>
          <p:cNvSpPr/>
          <p:nvPr/>
        </p:nvSpPr>
        <p:spPr>
          <a:xfrm>
            <a:off x="609600" y="4216820"/>
            <a:ext cx="10972800" cy="2308324"/>
          </a:xfrm>
          <a:prstGeom prst="rect">
            <a:avLst/>
          </a:prstGeom>
          <a:noFill/>
        </p:spPr>
        <p:txBody>
          <a:bodyPr wrap="square">
            <a:spAutoFit/>
          </a:bodyPr>
          <a:lstStyle/>
          <a:p>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ContentPage</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222222"/>
                </a:solidFill>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3364A4"/>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latin typeface="Consolas" panose="020B0609020204030204" pitchFamily="49" charset="0"/>
              </a:rPr>
              <a:t>{</a:t>
            </a:r>
          </a:p>
          <a:p>
            <a:r>
              <a:rPr lang="sk-SK" sz="1600">
                <a:solidFill>
                  <a:srgbClr val="0A56D8"/>
                </a:solidFill>
                <a:latin typeface="Consolas" panose="020B0609020204030204" pitchFamily="49" charset="0"/>
              </a:rPr>
              <a:t>            </a:t>
            </a:r>
            <a:r>
              <a:rPr lang="en-US" sz="1600" err="1">
                <a:latin typeface="Consolas" panose="020B0609020204030204" pitchFamily="49" charset="0"/>
              </a:rPr>
              <a:t>InitializeComponent</a:t>
            </a:r>
            <a:r>
              <a:rPr lang="en-US" sz="1600">
                <a:latin typeface="Consolas" panose="020B0609020204030204" pitchFamily="49" charset="0"/>
              </a:rPr>
              <a:t>();</a:t>
            </a:r>
          </a:p>
          <a:p>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err="1">
                <a:latin typeface="Consolas" panose="020B0609020204030204" pitchFamily="49" charset="0"/>
              </a:rPr>
              <a:t>MessageListView.ItemTemplate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
        <p:nvSpPr>
          <p:cNvPr id="3" name="TextBox 2">
            <a:extLst>
              <a:ext uri="{FF2B5EF4-FFF2-40B4-BE49-F238E27FC236}">
                <a16:creationId xmlns:a16="http://schemas.microsoft.com/office/drawing/2014/main" id="{EFDF847A-4E05-FE4F-9BF5-2181A8DA4F53}"/>
              </a:ext>
            </a:extLst>
          </p:cNvPr>
          <p:cNvSpPr txBox="1"/>
          <p:nvPr/>
        </p:nvSpPr>
        <p:spPr>
          <a:xfrm>
            <a:off x="609600" y="3875664"/>
            <a:ext cx="564542" cy="369332"/>
          </a:xfrm>
          <a:prstGeom prst="rect">
            <a:avLst/>
          </a:prstGeom>
          <a:noFill/>
        </p:spPr>
        <p:txBody>
          <a:bodyPr wrap="square" rtlCol="0">
            <a:spAutoFit/>
          </a:bodyPr>
          <a:lstStyle/>
          <a:p>
            <a:r>
              <a:rPr lang="en-US"/>
              <a:t>Or</a:t>
            </a:r>
          </a:p>
        </p:txBody>
      </p:sp>
    </p:spTree>
    <p:extLst>
      <p:ext uri="{BB962C8B-B14F-4D97-AF65-F5344CB8AC3E}">
        <p14:creationId xmlns:p14="http://schemas.microsoft.com/office/powerpoint/2010/main" val="2928642843"/>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p>
        </p:txBody>
      </p:sp>
      <p:sp>
        <p:nvSpPr>
          <p:cNvPr id="8" name="Content Placeholder 7">
            <a:extLst>
              <a:ext uri="{FF2B5EF4-FFF2-40B4-BE49-F238E27FC236}">
                <a16:creationId xmlns:a16="http://schemas.microsoft.com/office/drawing/2014/main" id="{A4E800E4-D0BF-4E61-8B65-CCF272A1A248}"/>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Collection view provides four layout combinations by default:</a:t>
            </a:r>
          </a:p>
          <a:p>
            <a:pPr lvl="1"/>
            <a:r>
              <a:rPr lang="en-US" sz="2200" err="1">
                <a:latin typeface="Calibri"/>
                <a:cs typeface="Calibri Light"/>
              </a:rPr>
              <a:t>GridItemsLayout</a:t>
            </a:r>
            <a:r>
              <a:rPr lang="en-US" sz="2200">
                <a:latin typeface="Calibri"/>
                <a:cs typeface="Calibri Light"/>
              </a:rPr>
              <a:t> Horizontal</a:t>
            </a:r>
          </a:p>
          <a:p>
            <a:pPr lvl="1"/>
            <a:r>
              <a:rPr lang="en-US" sz="2200" err="1">
                <a:latin typeface="Calibri"/>
                <a:cs typeface="Calibri Light"/>
              </a:rPr>
              <a:t>GridItemsLayout</a:t>
            </a:r>
            <a:r>
              <a:rPr lang="en-US" sz="2200">
                <a:latin typeface="Calibri"/>
                <a:cs typeface="Calibri Light"/>
              </a:rPr>
              <a:t> Vertical</a:t>
            </a:r>
            <a:endParaRPr lang="en-US" sz="2200">
              <a:latin typeface="Calibri"/>
            </a:endParaRPr>
          </a:p>
          <a:p>
            <a:pPr lvl="1"/>
            <a:r>
              <a:rPr lang="en-US" sz="2200" err="1">
                <a:latin typeface="Calibri"/>
                <a:cs typeface="Calibri Light"/>
              </a:rPr>
              <a:t>ListItemsLayout</a:t>
            </a:r>
            <a:r>
              <a:rPr lang="en-US" sz="2200">
                <a:latin typeface="Calibri"/>
                <a:cs typeface="Calibri Light"/>
              </a:rPr>
              <a:t> Horizontal</a:t>
            </a:r>
          </a:p>
          <a:p>
            <a:pPr lvl="1"/>
            <a:r>
              <a:rPr lang="en-US" sz="2200" err="1">
                <a:latin typeface="Calibri"/>
                <a:cs typeface="Calibri Light"/>
              </a:rPr>
              <a:t>ListItemsLayout</a:t>
            </a:r>
            <a:r>
              <a:rPr lang="en-US" sz="2200">
                <a:latin typeface="Calibri"/>
                <a:cs typeface="Calibri Light"/>
              </a:rPr>
              <a:t> Vertical</a:t>
            </a:r>
          </a:p>
          <a:p>
            <a:pPr marL="456565" indent="-456565"/>
            <a:r>
              <a:rPr lang="en-US" sz="2200">
                <a:latin typeface="Calibri"/>
              </a:rPr>
              <a:t>Custom layouts can be used in the future.</a:t>
            </a:r>
          </a:p>
          <a:p>
            <a:pPr marL="456565" indent="-456565"/>
            <a:endParaRPr lang="en-US"/>
          </a:p>
        </p:txBody>
      </p:sp>
      <p:pic>
        <p:nvPicPr>
          <p:cNvPr id="9" name="Picture 9" descr="A screenshot of a person&#10;&#10;Description generated with very high confidence">
            <a:extLst>
              <a:ext uri="{FF2B5EF4-FFF2-40B4-BE49-F238E27FC236}">
                <a16:creationId xmlns:a16="http://schemas.microsoft.com/office/drawing/2014/main" id="{57AE5B36-E593-47AD-8A7E-61BD8C1C97F8}"/>
              </a:ext>
            </a:extLst>
          </p:cNvPr>
          <p:cNvPicPr>
            <a:picLocks noChangeAspect="1"/>
          </p:cNvPicPr>
          <p:nvPr/>
        </p:nvPicPr>
        <p:blipFill>
          <a:blip r:embed="rId2"/>
          <a:stretch>
            <a:fillRect/>
          </a:stretch>
        </p:blipFill>
        <p:spPr>
          <a:xfrm>
            <a:off x="8789332" y="872671"/>
            <a:ext cx="2795764" cy="5031014"/>
          </a:xfrm>
          <a:prstGeom prst="rect">
            <a:avLst/>
          </a:prstGeom>
        </p:spPr>
      </p:pic>
    </p:spTree>
    <p:extLst>
      <p:ext uri="{BB962C8B-B14F-4D97-AF65-F5344CB8AC3E}">
        <p14:creationId xmlns:p14="http://schemas.microsoft.com/office/powerpoint/2010/main" val="4151326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r>
              <a:rPr lang="en-US"/>
              <a:t> Sample XAML</a:t>
            </a:r>
            <a:endParaRPr lang="en-US" err="1"/>
          </a:p>
        </p:txBody>
      </p:sp>
      <p:sp>
        <p:nvSpPr>
          <p:cNvPr id="3" name="TextBox 2">
            <a:extLst>
              <a:ext uri="{FF2B5EF4-FFF2-40B4-BE49-F238E27FC236}">
                <a16:creationId xmlns:a16="http://schemas.microsoft.com/office/drawing/2014/main" id="{FFCBEAC0-FA03-4627-AE13-C59426069F13}"/>
              </a:ext>
            </a:extLst>
          </p:cNvPr>
          <p:cNvSpPr txBox="1"/>
          <p:nvPr/>
        </p:nvSpPr>
        <p:spPr>
          <a:xfrm>
            <a:off x="169673" y="1112228"/>
            <a:ext cx="1202379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"5"</a:t>
            </a:r>
            <a:r>
              <a:rPr lang="en-US" sz="1250">
                <a:solidFill>
                  <a:srgbClr val="278E80"/>
                </a:solidFill>
                <a:latin typeface="Consolas"/>
              </a:rPr>
              <a:t>&gt;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"Find the perfect space for your project."</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278E80"/>
                </a:solidFill>
                <a:latin typeface="Consolas"/>
              </a:rPr>
              <a:t>&gt;&lt;/Label&gt;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SearchBar</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"Search"</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"Center"</a:t>
            </a:r>
            <a:r>
              <a:rPr lang="en-US" sz="1250">
                <a:solidFill>
                  <a:srgbClr val="006FE0"/>
                </a:solidFill>
                <a:latin typeface="Consolas"/>
              </a:rPr>
              <a:t> </a:t>
            </a:r>
            <a:r>
              <a:rPr lang="en-US" sz="1250" err="1">
                <a:solidFill>
                  <a:srgbClr val="0086B3"/>
                </a:solidFill>
                <a:latin typeface="Consolas"/>
              </a:rPr>
              <a:t>BackgroundColor</a:t>
            </a:r>
            <a:r>
              <a:rPr lang="en-US" sz="1250">
                <a:solidFill>
                  <a:srgbClr val="9AA4AB"/>
                </a:solidFill>
                <a:latin typeface="Consolas"/>
              </a:rPr>
              <a:t>=</a:t>
            </a:r>
            <a:r>
              <a:rPr lang="en-US" sz="1250">
                <a:solidFill>
                  <a:srgbClr val="008000"/>
                </a:solidFill>
                <a:latin typeface="Consolas"/>
              </a:rPr>
              <a:t>"White"</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PlaceholderColor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006FE0"/>
                </a:solidFill>
                <a:latin typeface="Consolas"/>
              </a:rPr>
              <a:t> </a:t>
            </a:r>
            <a:r>
              <a:rPr lang="en-US" sz="1250">
                <a:solidFill>
                  <a:srgbClr val="0086B3"/>
                </a:solidFill>
                <a:latin typeface="Consolas"/>
              </a:rPr>
              <a:t>Placeholder</a:t>
            </a:r>
            <a:r>
              <a:rPr lang="en-US" sz="1250">
                <a:solidFill>
                  <a:srgbClr val="9AA4AB"/>
                </a:solidFill>
                <a:latin typeface="Consolas"/>
              </a:rPr>
              <a:t>=</a:t>
            </a:r>
            <a:r>
              <a:rPr lang="en-US" sz="1250">
                <a:solidFill>
                  <a:srgbClr val="008000"/>
                </a:solidFill>
                <a:latin typeface="Consolas"/>
              </a:rPr>
              <a:t>"Search"</a:t>
            </a:r>
            <a:r>
              <a:rPr lang="en-US" sz="1250">
                <a:solidFill>
                  <a:srgbClr val="278E80"/>
                </a:solidFill>
                <a:latin typeface="Consolas"/>
              </a:rPr>
              <a:t>&gt;&lt;/</a:t>
            </a:r>
            <a:r>
              <a:rPr lang="en-US" sz="1250" err="1">
                <a:solidFill>
                  <a:srgbClr val="278E80"/>
                </a:solidFill>
                <a:latin typeface="Consolas"/>
              </a:rPr>
              <a:t>SearchBar</a:t>
            </a:r>
            <a:r>
              <a:rPr lang="en-US" sz="1250">
                <a:solidFill>
                  <a:srgbClr val="278E80"/>
                </a:solidFill>
                <a:latin typeface="Consolas"/>
              </a:rPr>
              <a:t>&gt;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"Spaces"</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"0,5,0,0"</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GridItemsLayout</a:t>
            </a:r>
            <a:r>
              <a:rPr lang="en-US" sz="1250">
                <a:solidFill>
                  <a:srgbClr val="278E80"/>
                </a:solidFill>
                <a:latin typeface="Consolas"/>
              </a:rPr>
              <a:t> </a:t>
            </a:r>
            <a:r>
              <a:rPr lang="en-US" sz="1250">
                <a:solidFill>
                  <a:srgbClr val="0086B3"/>
                </a:solidFill>
                <a:latin typeface="Consolas"/>
              </a:rPr>
              <a:t>Span</a:t>
            </a:r>
            <a:r>
              <a:rPr lang="en-US" sz="1250">
                <a:solidFill>
                  <a:srgbClr val="9AA4AB"/>
                </a:solidFill>
                <a:latin typeface="Consolas"/>
              </a:rPr>
              <a:t>=</a:t>
            </a:r>
            <a:r>
              <a:rPr lang="en-US" sz="1250">
                <a:solidFill>
                  <a:srgbClr val="008000"/>
                </a:solidFill>
                <a:latin typeface="Consolas"/>
              </a:rPr>
              <a:t>"2"</a:t>
            </a:r>
            <a:r>
              <a:rPr lang="en-US" sz="1250">
                <a:solidFill>
                  <a:srgbClr val="006FE0"/>
                </a:solidFill>
                <a:latin typeface="Consolas"/>
              </a:rPr>
              <a:t> </a:t>
            </a:r>
            <a:r>
              <a:rPr lang="en-US" sz="1250">
                <a:solidFill>
                  <a:srgbClr val="0086B3"/>
                </a:solidFill>
                <a:latin typeface="Consolas"/>
              </a:rPr>
              <a:t>Orientation</a:t>
            </a:r>
            <a:r>
              <a:rPr lang="en-US" sz="1250">
                <a:solidFill>
                  <a:srgbClr val="9AA4AB"/>
                </a:solidFill>
                <a:latin typeface="Consolas"/>
              </a:rPr>
              <a:t>=</a:t>
            </a:r>
            <a:r>
              <a:rPr lang="en-US" sz="1250">
                <a:solidFill>
                  <a:srgbClr val="008000"/>
                </a:solidFill>
                <a:latin typeface="Consolas"/>
              </a:rPr>
              <a:t>"Vertical"</a:t>
            </a:r>
            <a:r>
              <a:rPr lang="en-US" sz="1250">
                <a:solidFill>
                  <a:srgbClr val="278E80"/>
                </a:solidFill>
                <a:latin typeface="Consolas"/>
              </a:rPr>
              <a:t> /&gt;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r>
              <a:rPr lang="en-US" sz="1250">
                <a:latin typeface="Consolas"/>
              </a:rPr>
              <a:t> </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"Bold"</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"18"</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"10,25,10,10"</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"No results matched your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"Italic"</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"12"</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"Maybe try a broader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&gt;</a:t>
            </a:r>
          </a:p>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endParaRPr lang="en-US" sz="1350">
              <a:latin typeface="Consolas"/>
            </a:endParaRPr>
          </a:p>
          <a:p>
            <a:endParaRPr lang="en-US" sz="1350">
              <a:latin typeface="Consolas"/>
            </a:endParaRPr>
          </a:p>
          <a:p>
            <a:endParaRPr lang="en-US" sz="1350">
              <a:latin typeface="Consolas"/>
            </a:endParaRPr>
          </a:p>
        </p:txBody>
      </p:sp>
    </p:spTree>
    <p:extLst>
      <p:ext uri="{BB962C8B-B14F-4D97-AF65-F5344CB8AC3E}">
        <p14:creationId xmlns:p14="http://schemas.microsoft.com/office/powerpoint/2010/main" val="2991319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a:xfrm>
            <a:off x="609600" y="1338990"/>
            <a:ext cx="7362092" cy="4866425"/>
          </a:xfrm>
        </p:spPr>
        <p:txBody>
          <a:bodyPr>
            <a:normAutofit/>
          </a:bodyPr>
          <a:lstStyle/>
          <a:p>
            <a:r>
              <a:rPr lang="en-US" dirty="0" err="1"/>
              <a:t>ListView</a:t>
            </a:r>
            <a:r>
              <a:rPr lang="en-US" dirty="0"/>
              <a:t> &amp; </a:t>
            </a:r>
            <a:r>
              <a:rPr lang="en-US" dirty="0" err="1"/>
              <a:t>CollectionView</a:t>
            </a:r>
            <a:r>
              <a:rPr lang="en-US" dirty="0"/>
              <a:t> are highly optimized for the best performance</a:t>
            </a:r>
          </a:p>
          <a:p>
            <a:r>
              <a:rPr lang="en-US" dirty="0"/>
              <a:t>Underlying iOS/Android SDK native controls usage</a:t>
            </a:r>
          </a:p>
          <a:p>
            <a:pPr lvl="1"/>
            <a:r>
              <a:rPr lang="en-US" dirty="0"/>
              <a:t>iOS: </a:t>
            </a:r>
            <a:r>
              <a:rPr lang="en-US" dirty="0" err="1"/>
              <a:t>UITableView</a:t>
            </a:r>
            <a:r>
              <a:rPr lang="en-US" dirty="0"/>
              <a:t>/</a:t>
            </a:r>
            <a:r>
              <a:rPr lang="en-US" dirty="0" err="1"/>
              <a:t>UICollectionView</a:t>
            </a:r>
            <a:endParaRPr lang="en-US" dirty="0"/>
          </a:p>
          <a:p>
            <a:pPr lvl="1"/>
            <a:r>
              <a:rPr lang="en-US" dirty="0"/>
              <a:t>Android: </a:t>
            </a:r>
            <a:r>
              <a:rPr lang="en-US" dirty="0" err="1"/>
              <a:t>RecyclerView</a:t>
            </a:r>
            <a:endParaRPr lang="en-US" dirty="0"/>
          </a:p>
          <a:p>
            <a:r>
              <a:rPr lang="en-US" dirty="0"/>
              <a:t>Use desired Caching strategy to optimize the native collection control performance using virtualization, cell templates and cell reuse</a:t>
            </a:r>
          </a:p>
        </p:txBody>
      </p:sp>
    </p:spTree>
    <p:extLst>
      <p:ext uri="{BB962C8B-B14F-4D97-AF65-F5344CB8AC3E}">
        <p14:creationId xmlns:p14="http://schemas.microsoft.com/office/powerpoint/2010/main" val="3878152666"/>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Xamarin + Xamarin.Forms</a:t>
            </a:r>
          </a:p>
        </p:txBody>
      </p:sp>
      <p:sp>
        <p:nvSpPr>
          <p:cNvPr id="4" name="Text Placeholder 3"/>
          <p:cNvSpPr>
            <a:spLocks noGrp="1"/>
          </p:cNvSpPr>
          <p:nvPr>
            <p:ph type="body" sz="quarter" idx="4294967295"/>
          </p:nvPr>
        </p:nvSpPr>
        <p:spPr>
          <a:xfrm>
            <a:off x="6934844" y="5100117"/>
            <a:ext cx="3904735" cy="1328569"/>
          </a:xfrm>
          <a:prstGeom prst="rect">
            <a:avLst/>
          </a:prstGeom>
        </p:spPr>
        <p:txBody>
          <a:bodyPr vert="horz" wrap="square" lIns="91440" tIns="45720" rIns="91440" bIns="45720" rtlCol="0" anchor="t">
            <a:spAutoFit/>
          </a:bodyPr>
          <a:lstStyle/>
          <a:p>
            <a:pPr marL="0" indent="0" algn="ctr">
              <a:lnSpc>
                <a:spcPct val="100000"/>
              </a:lnSpc>
              <a:buNone/>
            </a:pPr>
            <a:r>
              <a:rPr lang="en-US" sz="2400">
                <a:latin typeface="Calibri"/>
                <a:cs typeface="Calibri Light"/>
              </a:rPr>
              <a:t>With </a:t>
            </a:r>
            <a:r>
              <a:rPr lang="en-US" sz="2400" err="1">
                <a:latin typeface="Calibri"/>
                <a:cs typeface="Calibri Light"/>
              </a:rPr>
              <a:t>Xamarin.Forms</a:t>
            </a:r>
            <a:r>
              <a:rPr lang="en-US" sz="2400">
                <a:latin typeface="Calibri"/>
                <a:cs typeface="Calibri Light"/>
              </a:rPr>
              <a:t>:</a:t>
            </a:r>
            <a:br>
              <a:rPr lang="en-US" sz="2400">
                <a:latin typeface="Calibri"/>
                <a:cs typeface="Calibri Light" panose="020F0302020204030204" pitchFamily="34" charset="0"/>
              </a:rPr>
            </a:br>
            <a:r>
              <a:rPr lang="en-US" sz="2400">
                <a:latin typeface="Calibri"/>
                <a:cs typeface="Calibri Light"/>
              </a:rPr>
              <a:t>more code-sharing, all native</a:t>
            </a:r>
          </a:p>
          <a:p>
            <a:pPr marL="0" indent="0" algn="ctr">
              <a:lnSpc>
                <a:spcPct val="100000"/>
              </a:lnSpc>
              <a:buNone/>
            </a:pPr>
            <a:endParaRPr lang="en-US" sz="2400">
              <a:solidFill>
                <a:schemeClr val="tx1"/>
              </a:solidFill>
              <a:latin typeface="Calibri Light" panose="020F0302020204030204" pitchFamily="34" charset="0"/>
              <a:cs typeface="Calibri Light" panose="020F0302020204030204" pitchFamily="34" charset="0"/>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1200" b="1">
                  <a:solidFill>
                    <a:schemeClr val="bg1">
                      <a:lumMod val="95000"/>
                    </a:schemeClr>
                  </a:solidFill>
                </a:defRPr>
              </a:lvl1pPr>
            </a:lstStyle>
            <a:p>
              <a:r>
                <a:rPr lang="en-US"/>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34993"/>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2549" b="1">
                  <a:solidFill>
                    <a:schemeClr val="bg1"/>
                  </a:solidFill>
                  <a:latin typeface="Calibri Light" panose="020F0302020204030204" pitchFamily="34" charset="0"/>
                  <a:cs typeface="Calibri Light" panose="020F0302020204030204" pitchFamily="34" charset="0"/>
                </a:defRPr>
              </a:lvl1pPr>
            </a:lstStyle>
            <a:p>
              <a:r>
                <a:rPr lang="en-US" sz="2800">
                  <a:solidFill>
                    <a:schemeClr val="tx1">
                      <a:lumMod val="65000"/>
                      <a:lumOff val="35000"/>
                    </a:schemeClr>
                  </a:solidFill>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89269"/>
              <a:ext cx="4576737" cy="787908"/>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137" b="1">
                  <a:solidFill>
                    <a:schemeClr val="bg1">
                      <a:lumMod val="85000"/>
                    </a:schemeClr>
                  </a:solidFill>
                  <a:latin typeface="Calibri Light" panose="020F0302020204030204" pitchFamily="34" charset="0"/>
                  <a:cs typeface="Calibri Light" panose="020F0302020204030204" pitchFamily="34" charset="0"/>
                </a:rPr>
                <a:t>Shared UI code</a:t>
              </a:r>
            </a:p>
          </p:txBody>
        </p:sp>
      </p:grpSp>
      <p:sp>
        <p:nvSpPr>
          <p:cNvPr id="67" name="TextBox 66"/>
          <p:cNvSpPr txBox="1"/>
          <p:nvPr/>
        </p:nvSpPr>
        <p:spPr>
          <a:xfrm>
            <a:off x="1009461" y="3518076"/>
            <a:ext cx="4493592" cy="72054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 name="TextBox 4"/>
          <p:cNvSpPr txBox="1"/>
          <p:nvPr/>
        </p:nvSpPr>
        <p:spPr>
          <a:xfrm>
            <a:off x="1009461" y="5100117"/>
            <a:ext cx="4493592" cy="959237"/>
          </a:xfrm>
          <a:prstGeom prst="rect">
            <a:avLst/>
          </a:prstGeom>
        </p:spPr>
        <p:txBody>
          <a:bodyPr vert="horz" wrap="square" lIns="91440" tIns="45720" rIns="91440" bIns="45720" rtlCol="0" anchor="t">
            <a:spAutoFit/>
          </a:bodyPr>
          <a:lstStyle>
            <a:lvl1pPr indent="0" algn="ctr">
              <a:lnSpc>
                <a:spcPct val="100000"/>
              </a:lnSpc>
              <a:spcBef>
                <a:spcPts val="1000"/>
              </a:spcBef>
              <a:buFont typeface="Arial" panose="020B0604020202020204" pitchFamily="34" charset="0"/>
              <a:buNone/>
              <a:defRPr sz="2400">
                <a:latin typeface="Calibri Light" panose="020F0302020204030204" pitchFamily="34" charset="0"/>
                <a:cs typeface="Calibri Light" panose="020F03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atin typeface="Calibri"/>
                <a:cs typeface="Calibri Light"/>
              </a:rPr>
              <a:t>Traditional Xamarin approach</a:t>
            </a:r>
          </a:p>
          <a:p>
            <a:endParaRPr lang="en-US"/>
          </a:p>
        </p:txBody>
      </p:sp>
    </p:spTree>
    <p:custDataLst>
      <p:tags r:id="rId1"/>
    </p:custDataLst>
    <p:extLst>
      <p:ext uri="{BB962C8B-B14F-4D97-AF65-F5344CB8AC3E}">
        <p14:creationId xmlns:p14="http://schemas.microsoft.com/office/powerpoint/2010/main" val="27462156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3: Implement a </a:t>
            </a:r>
            <a:r>
              <a:rPr lang="en-US" err="1"/>
              <a:t>DataTemplateSelector</a:t>
            </a:r>
            <a:endParaRPr lang="en-US"/>
          </a:p>
        </p:txBody>
      </p:sp>
      <p:sp>
        <p:nvSpPr>
          <p:cNvPr id="3" name="Text Placeholder 2"/>
          <p:cNvSpPr>
            <a:spLocks noGrp="1"/>
          </p:cNvSpPr>
          <p:nvPr>
            <p:ph type="body" idx="1"/>
          </p:nvPr>
        </p:nvSpPr>
        <p:spPr>
          <a:xfrm>
            <a:off x="609601" y="1870516"/>
            <a:ext cx="6762243" cy="3719123"/>
          </a:xfrm>
        </p:spPr>
        <p:txBody>
          <a:bodyPr>
            <a:normAutofit/>
          </a:bodyPr>
          <a:lstStyle/>
          <a:p>
            <a:pPr>
              <a:buFont typeface="+mj-lt"/>
              <a:buAutoNum type="arabicPeriod"/>
            </a:pPr>
            <a:r>
              <a:rPr lang="en-US"/>
              <a:t>Create a </a:t>
            </a:r>
            <a:r>
              <a:rPr lang="en-US" err="1"/>
              <a:t>WeatherRequestDataTemplateSelector</a:t>
            </a:r>
            <a:r>
              <a:rPr lang="en-US"/>
              <a:t> that returns a different </a:t>
            </a:r>
            <a:r>
              <a:rPr lang="en-US" err="1"/>
              <a:t>DataTemplate</a:t>
            </a:r>
            <a:r>
              <a:rPr lang="en-US"/>
              <a:t> for </a:t>
            </a:r>
            <a:r>
              <a:rPr lang="en-US" err="1"/>
              <a:t>LocationWeatherRequest</a:t>
            </a:r>
            <a:r>
              <a:rPr lang="en-US"/>
              <a:t> and </a:t>
            </a:r>
            <a:r>
              <a:rPr lang="en-US" err="1"/>
              <a:t>WeatherRequest</a:t>
            </a:r>
            <a:endParaRPr lang="en-US"/>
          </a:p>
          <a:p>
            <a:pPr>
              <a:buFont typeface="+mj-lt"/>
              <a:buAutoNum type="arabicPeriod"/>
            </a:pPr>
            <a:r>
              <a:rPr lang="en-US"/>
              <a:t>Apply that </a:t>
            </a:r>
            <a:r>
              <a:rPr lang="en-US" err="1"/>
              <a:t>DataTemplateSelector</a:t>
            </a:r>
            <a:r>
              <a:rPr lang="en-US"/>
              <a:t> to ListView so that the </a:t>
            </a:r>
            <a:r>
              <a:rPr lang="en-US" err="1"/>
              <a:t>LocationWeatherRequest</a:t>
            </a:r>
            <a:r>
              <a:rPr lang="en-US"/>
              <a:t> at the top shows the current location and temperature, as shown.</a:t>
            </a:r>
          </a:p>
          <a:p>
            <a:endParaRPr lang="en-US"/>
          </a:p>
        </p:txBody>
      </p:sp>
      <p:pic>
        <p:nvPicPr>
          <p:cNvPr id="5" name="Picture 4" descr="Simulator Screen Shot - iPhone 8 - 2017-11-06 at 08.09.14.png"/>
          <p:cNvPicPr>
            <a:picLocks noChangeAspect="1"/>
          </p:cNvPicPr>
          <p:nvPr/>
        </p:nvPicPr>
        <p:blipFill>
          <a:blip r:embed="rId3"/>
          <a:stretch>
            <a:fillRect/>
          </a:stretch>
        </p:blipFill>
        <p:spPr>
          <a:xfrm>
            <a:off x="8371993" y="1295111"/>
            <a:ext cx="2737967" cy="4869930"/>
          </a:xfrm>
          <a:prstGeom prst="rect">
            <a:avLst/>
          </a:prstGeom>
          <a:ln>
            <a:solidFill>
              <a:schemeClr val="tx1"/>
            </a:solidFill>
          </a:ln>
        </p:spPr>
      </p:pic>
    </p:spTree>
    <p:extLst>
      <p:ext uri="{BB962C8B-B14F-4D97-AF65-F5344CB8AC3E}">
        <p14:creationId xmlns:p14="http://schemas.microsoft.com/office/powerpoint/2010/main" val="997700844"/>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1423380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Customization</a:t>
            </a:r>
            <a:endParaRPr lang="en-US">
              <a:solidFill>
                <a:schemeClr val="tx1"/>
              </a:solidFill>
            </a:endParaRPr>
          </a:p>
        </p:txBody>
      </p:sp>
    </p:spTree>
    <p:extLst>
      <p:ext uri="{BB962C8B-B14F-4D97-AF65-F5344CB8AC3E}">
        <p14:creationId xmlns:p14="http://schemas.microsoft.com/office/powerpoint/2010/main" val="3388639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Customization</a:t>
            </a:r>
          </a:p>
        </p:txBody>
      </p:sp>
      <p:sp>
        <p:nvSpPr>
          <p:cNvPr id="3" name="Content Placeholder 2"/>
          <p:cNvSpPr>
            <a:spLocks noGrp="1"/>
          </p:cNvSpPr>
          <p:nvPr>
            <p:ph idx="1"/>
          </p:nvPr>
        </p:nvSpPr>
        <p:spPr>
          <a:xfrm>
            <a:off x="609600" y="1354620"/>
            <a:ext cx="10972800" cy="4858610"/>
          </a:xfrm>
        </p:spPr>
        <p:txBody>
          <a:bodyPr vert="horz" lIns="91440" tIns="45720" rIns="91440" bIns="45720" numCol="1" spcCol="0" rtlCol="0" anchor="t">
            <a:normAutofit/>
          </a:bodyPr>
          <a:lstStyle/>
          <a:p>
            <a:pPr marL="0" indent="0">
              <a:buNone/>
            </a:pPr>
            <a:r>
              <a:rPr lang="en-US" sz="2800" err="1">
                <a:latin typeface="Calibri"/>
              </a:rPr>
              <a:t>Xamarin.Forms</a:t>
            </a:r>
            <a:r>
              <a:rPr lang="en-US" sz="2800">
                <a:latin typeface="Calibri"/>
              </a:rPr>
              <a:t> offers a variety of ways to customize your application.</a:t>
            </a:r>
          </a:p>
          <a:p>
            <a:pPr marL="456565" indent="-456565"/>
            <a:r>
              <a:rPr lang="en-US" b="1" err="1">
                <a:latin typeface="Calibri"/>
              </a:rPr>
              <a:t>OnPlatform</a:t>
            </a:r>
            <a:r>
              <a:rPr lang="en-US">
                <a:latin typeface="Calibri"/>
              </a:rPr>
              <a:t>: for simple platform-specific customizations such as adding requisite padding to a view</a:t>
            </a:r>
            <a:r>
              <a:rPr lang="en-US" b="1">
                <a:latin typeface="Calibri"/>
              </a:rPr>
              <a:t> </a:t>
            </a:r>
          </a:p>
          <a:p>
            <a:pPr marL="456565" indent="-456565"/>
            <a:r>
              <a:rPr lang="en-US" b="1">
                <a:latin typeface="Calibri"/>
              </a:rPr>
              <a:t>Custom</a:t>
            </a:r>
            <a:r>
              <a:rPr lang="en-US">
                <a:latin typeface="Calibri"/>
              </a:rPr>
              <a:t> </a:t>
            </a:r>
            <a:r>
              <a:rPr lang="en-US" b="1">
                <a:latin typeface="Calibri"/>
              </a:rPr>
              <a:t>renderers</a:t>
            </a:r>
            <a:r>
              <a:rPr lang="en-US">
                <a:latin typeface="Calibri"/>
              </a:rPr>
              <a:t>: when you need more flexibility and customization than you would get by using an effect, for example:</a:t>
            </a:r>
          </a:p>
          <a:p>
            <a:pPr lvl="1"/>
            <a:r>
              <a:rPr lang="en-US" sz="2100">
                <a:latin typeface="Calibri"/>
                <a:cs typeface="Calibri Light"/>
              </a:rPr>
              <a:t>to override methods of a platform-specific control</a:t>
            </a:r>
          </a:p>
          <a:p>
            <a:pPr lvl="1"/>
            <a:r>
              <a:rPr lang="en-US" sz="2100">
                <a:latin typeface="Calibri"/>
                <a:cs typeface="Calibri Light"/>
              </a:rPr>
              <a:t>to replace the platform-specific control that implements a </a:t>
            </a:r>
            <a:r>
              <a:rPr lang="en-US" sz="2100" err="1">
                <a:latin typeface="Calibri"/>
                <a:cs typeface="Calibri Light"/>
              </a:rPr>
              <a:t>Xamarin.Forms</a:t>
            </a:r>
            <a:r>
              <a:rPr lang="en-US" sz="2100">
                <a:latin typeface="Calibri"/>
                <a:cs typeface="Calibri Light"/>
              </a:rPr>
              <a:t> control</a:t>
            </a:r>
          </a:p>
          <a:p>
            <a:pPr marL="456565" indent="-456565"/>
            <a:r>
              <a:rPr lang="en-US" b="1">
                <a:latin typeface="Calibri"/>
              </a:rPr>
              <a:t>Behaviors</a:t>
            </a:r>
            <a:r>
              <a:rPr lang="en-US">
                <a:latin typeface="Calibri"/>
              </a:rPr>
              <a:t>: for cross-platform customizations</a:t>
            </a:r>
          </a:p>
          <a:p>
            <a:pPr marL="456565" indent="-456565"/>
            <a:r>
              <a:rPr lang="en-US" b="1">
                <a:latin typeface="Calibri"/>
              </a:rPr>
              <a:t>Effects</a:t>
            </a:r>
            <a:r>
              <a:rPr lang="en-US">
                <a:latin typeface="Calibri"/>
              </a:rPr>
              <a:t>: for platform-specific customizations</a:t>
            </a:r>
          </a:p>
          <a:p>
            <a:pPr marL="456565" indent="-456565"/>
            <a:r>
              <a:rPr lang="en-US" b="1">
                <a:latin typeface="Calibri"/>
              </a:rPr>
              <a:t>Native Forms: </a:t>
            </a:r>
            <a:r>
              <a:rPr lang="en-US">
                <a:latin typeface="Calibri"/>
              </a:rPr>
              <a:t>for embedding a </a:t>
            </a:r>
            <a:r>
              <a:rPr lang="en-US" err="1">
                <a:latin typeface="Calibri"/>
              </a:rPr>
              <a:t>Xamarin.Forms</a:t>
            </a:r>
            <a:r>
              <a:rPr lang="en-US">
                <a:latin typeface="Calibri"/>
              </a:rPr>
              <a:t> </a:t>
            </a:r>
            <a:r>
              <a:rPr lang="en-US" err="1">
                <a:latin typeface="Calibri"/>
              </a:rPr>
              <a:t>ContentPage</a:t>
            </a:r>
            <a:r>
              <a:rPr lang="en-US">
                <a:latin typeface="Calibri"/>
              </a:rPr>
              <a:t> into a native app</a:t>
            </a:r>
          </a:p>
          <a:p>
            <a:pPr marL="456565" indent="-456565"/>
            <a:endParaRPr lang="en-US">
              <a:latin typeface="Calibri"/>
            </a:endParaRPr>
          </a:p>
          <a:p>
            <a:pPr marL="456565" indent="-456565"/>
            <a:endParaRPr lang="en-US">
              <a:latin typeface="Calibri"/>
            </a:endParaRPr>
          </a:p>
        </p:txBody>
      </p:sp>
    </p:spTree>
    <p:extLst>
      <p:ext uri="{BB962C8B-B14F-4D97-AF65-F5344CB8AC3E}">
        <p14:creationId xmlns:p14="http://schemas.microsoft.com/office/powerpoint/2010/main" val="4117431395"/>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OnPlatform</a:t>
            </a:r>
            <a:endParaRPr lang="en-US"/>
          </a:p>
        </p:txBody>
      </p:sp>
      <p:sp>
        <p:nvSpPr>
          <p:cNvPr id="3" name="Content Placeholder 2"/>
          <p:cNvSpPr>
            <a:spLocks noGrp="1"/>
          </p:cNvSpPr>
          <p:nvPr>
            <p:ph idx="1"/>
          </p:nvPr>
        </p:nvSpPr>
        <p:spPr>
          <a:xfrm>
            <a:off x="609598" y="1149371"/>
            <a:ext cx="10972800" cy="571758"/>
          </a:xfrm>
        </p:spPr>
        <p:txBody>
          <a:bodyPr vert="horz" lIns="91440" tIns="45720" rIns="91440" bIns="45720" numCol="1" spcCol="0" rtlCol="0" anchor="t">
            <a:normAutofit/>
          </a:bodyPr>
          <a:lstStyle/>
          <a:p>
            <a:pPr marL="0" indent="0">
              <a:buNone/>
            </a:pPr>
            <a:r>
              <a:rPr lang="en-US">
                <a:latin typeface="Calibri"/>
              </a:rPr>
              <a:t>Use </a:t>
            </a:r>
            <a:r>
              <a:rPr lang="en-US" err="1">
                <a:latin typeface="Calibri"/>
              </a:rPr>
              <a:t>Device.OnPlatform</a:t>
            </a:r>
            <a:r>
              <a:rPr lang="en-US">
                <a:latin typeface="Calibri"/>
              </a:rPr>
              <a:t> for platform-specific tweaks on styles in code</a:t>
            </a:r>
          </a:p>
        </p:txBody>
      </p:sp>
      <p:sp>
        <p:nvSpPr>
          <p:cNvPr id="4" name="TextBox 3"/>
          <p:cNvSpPr txBox="1"/>
          <p:nvPr/>
        </p:nvSpPr>
        <p:spPr>
          <a:xfrm>
            <a:off x="609598" y="2107554"/>
            <a:ext cx="961097" cy="400110"/>
          </a:xfrm>
          <a:prstGeom prst="rect">
            <a:avLst/>
          </a:prstGeom>
          <a:noFill/>
        </p:spPr>
        <p:txBody>
          <a:bodyPr wrap="none" rtlCol="0">
            <a:spAutoFit/>
          </a:bodyPr>
          <a:lstStyle/>
          <a:p>
            <a:r>
              <a:rPr lang="en-US" sz="2000" b="1"/>
              <a:t>In code</a:t>
            </a:r>
            <a:endParaRPr lang="en-US" sz="2000"/>
          </a:p>
        </p:txBody>
      </p:sp>
      <p:sp>
        <p:nvSpPr>
          <p:cNvPr id="8" name="Rectangle 7"/>
          <p:cNvSpPr/>
          <p:nvPr/>
        </p:nvSpPr>
        <p:spPr>
          <a:xfrm>
            <a:off x="6097905" y="2507664"/>
            <a:ext cx="6145870" cy="3323987"/>
          </a:xfrm>
          <a:prstGeom prst="rect">
            <a:avLst/>
          </a:prstGeom>
        </p:spPr>
        <p:txBody>
          <a:bodyPr wrap="square" anchor="t">
            <a:spAutoFit/>
          </a:bodyPr>
          <a:lstStyle/>
          <a:p>
            <a:r>
              <a:rPr lang="en-US" sz="1500">
                <a:latin typeface="Consolas"/>
              </a:rPr>
              <a:t>#Syntax 1</a:t>
            </a:r>
            <a:endParaRPr lang="en-US" sz="1500">
              <a:latin typeface="Consolas" panose="020B0609020204030204" pitchFamily="49" charset="0"/>
            </a:endParaRPr>
          </a:p>
          <a:p>
            <a:r>
              <a:rPr lang="en-US" sz="1500">
                <a:latin typeface="Consolas"/>
              </a:rPr>
              <a:t>&lt;</a:t>
            </a:r>
            <a:r>
              <a:rPr lang="en-US" sz="1500" err="1">
                <a:latin typeface="Consolas"/>
              </a:rPr>
              <a:t>circle:CircleImage</a:t>
            </a:r>
            <a:r>
              <a:rPr lang="en-US" sz="1500">
                <a:latin typeface="Consolas"/>
              </a:rPr>
              <a:t> </a:t>
            </a:r>
            <a:r>
              <a:rPr lang="en-US" sz="1500" err="1">
                <a:latin typeface="Consolas"/>
              </a:rPr>
              <a:t>HorizontalOptions</a:t>
            </a:r>
            <a:r>
              <a:rPr lang="en-US" sz="1500">
                <a:latin typeface="Consolas"/>
              </a:rPr>
              <a:t>="Center"
 </a:t>
            </a:r>
            <a:r>
              <a:rPr lang="en-US" sz="1500" err="1">
                <a:latin typeface="Consolas"/>
              </a:rPr>
              <a:t>WidthRequest</a:t>
            </a:r>
            <a:r>
              <a:rPr lang="en-US" sz="1500">
                <a:latin typeface="Consolas"/>
              </a:rPr>
              <a:t>="{</a:t>
            </a:r>
            <a:r>
              <a:rPr lang="en-US" sz="1500" err="1">
                <a:latin typeface="Consolas"/>
              </a:rPr>
              <a:t>OnPlatform</a:t>
            </a:r>
            <a:r>
              <a:rPr lang="en-US" sz="1500">
                <a:latin typeface="Consolas"/>
              </a:rPr>
              <a:t> iOS=32, Android=32}"</a:t>
            </a:r>
          </a:p>
          <a:p>
            <a:r>
              <a:rPr lang="en-US" sz="1500">
                <a:latin typeface="Consolas"/>
              </a:rPr>
              <a:t> </a:t>
            </a:r>
            <a:r>
              <a:rPr lang="en-US" sz="1500" err="1">
                <a:latin typeface="Consolas"/>
              </a:rPr>
              <a:t>HeightRequest</a:t>
            </a:r>
            <a:r>
              <a:rPr lang="en-US" sz="1500">
                <a:latin typeface="Consolas"/>
              </a:rPr>
              <a:t>="{</a:t>
            </a:r>
            <a:r>
              <a:rPr lang="en-US" sz="1500" err="1">
                <a:latin typeface="Consolas"/>
              </a:rPr>
              <a:t>OnPlatform</a:t>
            </a:r>
            <a:r>
              <a:rPr lang="en-US" sz="1500">
                <a:latin typeface="Consolas"/>
              </a:rPr>
              <a:t> iOS=32, Android=32}"/&gt;</a:t>
            </a:r>
          </a:p>
          <a:p>
            <a:endParaRPr lang="en-US" sz="1500">
              <a:latin typeface="Consolas" panose="020B0609020204030204" pitchFamily="49" charset="0"/>
            </a:endParaRPr>
          </a:p>
          <a:p>
            <a:r>
              <a:rPr lang="en-US" sz="1500">
                <a:latin typeface="Consolas"/>
              </a:rPr>
              <a:t>#Syntax 2</a:t>
            </a:r>
            <a:endParaRPr lang="en-US" sz="1500">
              <a:latin typeface="Consolas" panose="020B0609020204030204" pitchFamily="49" charset="0"/>
            </a:endParaRPr>
          </a:p>
          <a:p>
            <a:r>
              <a:rPr lang="en-US" sz="1500">
                <a:latin typeface="Consolas"/>
              </a:rPr>
              <a:t>&lt;</a:t>
            </a:r>
            <a:r>
              <a:rPr lang="en-US" sz="1500" err="1">
                <a:latin typeface="Consolas"/>
              </a:rPr>
              <a:t>StackLayout</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   &lt;</a:t>
            </a:r>
            <a:r>
              <a:rPr lang="en-US" sz="1500" err="1">
                <a:latin typeface="Consolas"/>
              </a:rPr>
              <a:t>OnPlatform</a:t>
            </a:r>
            <a:r>
              <a:rPr lang="en-US" sz="1500">
                <a:latin typeface="Consolas"/>
              </a:rPr>
              <a:t> </a:t>
            </a:r>
            <a:r>
              <a:rPr lang="en-US" sz="1500" err="1">
                <a:latin typeface="Consolas"/>
              </a:rPr>
              <a:t>x:TypeArguments</a:t>
            </a:r>
            <a:r>
              <a:rPr lang="en-US" sz="1500">
                <a:latin typeface="Consolas"/>
              </a:rPr>
              <a:t>="Thickness"&gt;</a:t>
            </a:r>
          </a:p>
          <a:p>
            <a:r>
              <a:rPr lang="en-US" sz="1500">
                <a:latin typeface="Consolas"/>
              </a:rPr>
              <a:t>     &lt;On Platform="Android, UWP" Value="0, 0, 0, 0"/&gt;</a:t>
            </a:r>
          </a:p>
          <a:p>
            <a:r>
              <a:rPr lang="en-US" sz="1500">
                <a:latin typeface="Consolas"/>
              </a:rPr>
              <a:t>     &lt;On Platform="iOS" Value="0, 20, 0, 0"/&gt;</a:t>
            </a:r>
          </a:p>
          <a:p>
            <a:r>
              <a:rPr lang="en-US" sz="1500">
                <a:latin typeface="Consolas"/>
              </a:rPr>
              <a:t>    &lt;/</a:t>
            </a:r>
            <a:r>
              <a:rPr lang="en-US" sz="1500" err="1">
                <a:latin typeface="Consolas"/>
              </a:rPr>
              <a:t>OnPlatform</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&lt;/</a:t>
            </a:r>
            <a:r>
              <a:rPr lang="en-US" sz="1500" err="1">
                <a:latin typeface="Consolas"/>
              </a:rPr>
              <a:t>StackLayout</a:t>
            </a:r>
            <a:r>
              <a:rPr lang="en-US" sz="1500">
                <a:latin typeface="Consolas"/>
              </a:rPr>
              <a:t>&gt;</a:t>
            </a:r>
          </a:p>
        </p:txBody>
      </p:sp>
      <p:sp>
        <p:nvSpPr>
          <p:cNvPr id="9" name="TextBox 8"/>
          <p:cNvSpPr txBox="1"/>
          <p:nvPr/>
        </p:nvSpPr>
        <p:spPr>
          <a:xfrm>
            <a:off x="7484500" y="2132430"/>
            <a:ext cx="1079142" cy="400110"/>
          </a:xfrm>
          <a:prstGeom prst="rect">
            <a:avLst/>
          </a:prstGeom>
          <a:noFill/>
        </p:spPr>
        <p:txBody>
          <a:bodyPr wrap="none" rtlCol="0">
            <a:spAutoFit/>
          </a:bodyPr>
          <a:lstStyle/>
          <a:p>
            <a:r>
              <a:rPr lang="en-US" sz="2000" b="1"/>
              <a:t>In XAML</a:t>
            </a:r>
            <a:endParaRPr lang="en-US" sz="20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86884" y="257703"/>
            <a:ext cx="457240" cy="457240"/>
          </a:xfrm>
          <a:prstGeom prst="rect">
            <a:avLst/>
          </a:prstGeom>
        </p:spPr>
      </p:pic>
      <p:sp>
        <p:nvSpPr>
          <p:cNvPr id="5" name="Rectangle 4"/>
          <p:cNvSpPr/>
          <p:nvPr/>
        </p:nvSpPr>
        <p:spPr>
          <a:xfrm>
            <a:off x="9544124" y="301657"/>
            <a:ext cx="2112694" cy="369332"/>
          </a:xfrm>
          <a:prstGeom prst="rect">
            <a:avLst/>
          </a:prstGeom>
        </p:spPr>
        <p:txBody>
          <a:bodyPr wrap="none">
            <a:spAutoFit/>
          </a:bodyPr>
          <a:lstStyle/>
          <a:p>
            <a:r>
              <a:rPr lang="en-US" b="1"/>
              <a:t>Note</a:t>
            </a:r>
            <a:r>
              <a:rPr lang="en-US"/>
              <a:t>: Use sparingly </a:t>
            </a:r>
          </a:p>
        </p:txBody>
      </p:sp>
      <p:sp>
        <p:nvSpPr>
          <p:cNvPr id="7" name="Rectangle 6">
            <a:extLst>
              <a:ext uri="{FF2B5EF4-FFF2-40B4-BE49-F238E27FC236}">
                <a16:creationId xmlns:a16="http://schemas.microsoft.com/office/drawing/2014/main" id="{71060682-DB14-4137-A958-7829E223EEB4}"/>
              </a:ext>
            </a:extLst>
          </p:cNvPr>
          <p:cNvSpPr/>
          <p:nvPr/>
        </p:nvSpPr>
        <p:spPr>
          <a:xfrm>
            <a:off x="390523" y="2532540"/>
            <a:ext cx="5854391" cy="2862322"/>
          </a:xfrm>
          <a:prstGeom prst="rect">
            <a:avLst/>
          </a:prstGeom>
        </p:spPr>
        <p:txBody>
          <a:bodyPr wrap="square" anchor="t">
            <a:spAutoFit/>
          </a:bodyPr>
          <a:lstStyle/>
          <a:p>
            <a:r>
              <a:rPr lang="en-US" sz="1500">
                <a:latin typeface="Consolas"/>
              </a:rPr>
              <a:t>switch(</a:t>
            </a:r>
            <a:r>
              <a:rPr lang="en-US" sz="1500" err="1">
                <a:latin typeface="Consolas"/>
              </a:rPr>
              <a:t>Device.RuntimePlatform</a:t>
            </a:r>
            <a:r>
              <a:rPr lang="en-US" sz="1500">
                <a:latin typeface="Consolas"/>
              </a:rPr>
              <a:t>)</a:t>
            </a:r>
          </a:p>
          <a:p>
            <a:r>
              <a:rPr lang="en-US" sz="1500">
                <a:latin typeface="Consolas"/>
              </a:rPr>
              <a:t>{</a:t>
            </a:r>
          </a:p>
          <a:p>
            <a:r>
              <a:rPr lang="en-US" sz="1500">
                <a:latin typeface="Consolas"/>
              </a:rPr>
              <a:t>    case </a:t>
            </a:r>
            <a:r>
              <a:rPr lang="en-US" sz="1500" err="1">
                <a:latin typeface="Consolas"/>
              </a:rPr>
              <a:t>Device.iOS</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Color.Black</a:t>
            </a:r>
            <a:r>
              <a:rPr lang="en-US" sz="1500">
                <a:latin typeface="Consolas"/>
              </a:rPr>
              <a:t>;</a:t>
            </a:r>
          </a:p>
          <a:p>
            <a:r>
              <a:rPr lang="en-US" sz="1500">
                <a:latin typeface="Consolas"/>
              </a:rPr>
              <a:t>        break;</a:t>
            </a:r>
          </a:p>
          <a:p>
            <a:r>
              <a:rPr lang="en-US" sz="1500">
                <a:latin typeface="Consolas"/>
              </a:rPr>
              <a:t>    case </a:t>
            </a:r>
            <a:r>
              <a:rPr lang="en-US" sz="1500" err="1">
                <a:latin typeface="Consolas"/>
              </a:rPr>
              <a:t>Device.Android</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Color.Red</a:t>
            </a:r>
            <a:r>
              <a:rPr lang="en-US" sz="1500">
                <a:latin typeface="Consolas"/>
              </a:rPr>
              <a:t>;</a:t>
            </a:r>
          </a:p>
          <a:p>
            <a:r>
              <a:rPr lang="en-US" sz="1500">
                <a:latin typeface="Consolas"/>
              </a:rPr>
              <a:t>        break;</a:t>
            </a:r>
          </a:p>
          <a:p>
            <a:r>
              <a:rPr lang="en-US" sz="1500">
                <a:latin typeface="Consolas"/>
              </a:rPr>
              <a:t>    default: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Color.Transparent</a:t>
            </a:r>
            <a:r>
              <a:rPr lang="en-US" sz="1500">
                <a:latin typeface="Consolas"/>
              </a:rPr>
              <a:t>;</a:t>
            </a:r>
          </a:p>
          <a:p>
            <a:r>
              <a:rPr lang="en-US" sz="1500">
                <a:latin typeface="Consolas"/>
              </a:rPr>
              <a:t>        break;</a:t>
            </a:r>
          </a:p>
          <a:p>
            <a:r>
              <a:rPr lang="en-US" sz="1500">
                <a:latin typeface="Consolas"/>
              </a:rPr>
              <a:t>}</a:t>
            </a:r>
          </a:p>
        </p:txBody>
      </p:sp>
    </p:spTree>
    <p:extLst>
      <p:ext uri="{BB962C8B-B14F-4D97-AF65-F5344CB8AC3E}">
        <p14:creationId xmlns:p14="http://schemas.microsoft.com/office/powerpoint/2010/main" val="2947307601"/>
      </p:ext>
    </p:extLst>
  </p:cSld>
  <p:clrMapOvr>
    <a:masterClrMapping/>
  </p:clrMapOvr>
  <mc:AlternateContent xmlns:mc="http://schemas.openxmlformats.org/markup-compatibility/2006" xmlns:p14="http://schemas.microsoft.com/office/powerpoint/2010/main">
    <mc:Choice Requires="p14">
      <p:transition spd="slow" p14:dur="2000" advTm="143"/>
    </mc:Choice>
    <mc:Fallback xmlns="">
      <p:transition spd="slow" advTm="143"/>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Custom renderers</a:t>
            </a:r>
          </a:p>
        </p:txBody>
      </p:sp>
      <p:sp>
        <p:nvSpPr>
          <p:cNvPr id="3" name="Content Placeholder 2"/>
          <p:cNvSpPr>
            <a:spLocks noGrp="1"/>
          </p:cNvSpPr>
          <p:nvPr>
            <p:ph idx="1"/>
          </p:nvPr>
        </p:nvSpPr>
        <p:spPr>
          <a:xfrm>
            <a:off x="609600" y="1338990"/>
            <a:ext cx="10972800" cy="4508917"/>
          </a:xfrm>
        </p:spPr>
        <p:txBody>
          <a:bodyPr>
            <a:noAutofit/>
          </a:bodyPr>
          <a:lstStyle/>
          <a:p>
            <a:pPr marL="0" indent="0">
              <a:buNone/>
            </a:pPr>
            <a:r>
              <a:rPr lang="en-US" b="1"/>
              <a:t>Custom renderers </a:t>
            </a:r>
            <a:r>
              <a:rPr lang="en-US"/>
              <a:t>provide a powerful approach for customizing the appearance and behavior of Xamarin.Forms controls. They can be used for small styling changes or sophisticated platform-specific layout and behavior customization.</a:t>
            </a:r>
          </a:p>
          <a:p>
            <a:pPr marL="285750" indent="-285750">
              <a:buFont typeface="Arial" charset="0"/>
              <a:buChar char="•"/>
            </a:pPr>
            <a:r>
              <a:rPr lang="en-US"/>
              <a:t>Anything that can be achieved with an effect can also be achieved with a custom renderer. However, custom renderers offer more flexibility and customization than effects</a:t>
            </a:r>
          </a:p>
          <a:p>
            <a:pPr marL="285750" indent="-285750">
              <a:buFont typeface="Arial" charset="0"/>
              <a:buChar char="•"/>
            </a:pPr>
            <a:r>
              <a:rPr lang="en-US"/>
              <a:t>Custom renderers are required when there's a need to override methods of a platform-specific control</a:t>
            </a:r>
          </a:p>
          <a:p>
            <a:pPr marL="285750" indent="-285750">
              <a:buFont typeface="Arial" charset="0"/>
              <a:buChar char="•"/>
            </a:pPr>
            <a:r>
              <a:rPr lang="en-US"/>
              <a:t>Custom renderers are required when there's a need to replace the platform-specific control that implements a Xamarin.Forms control</a:t>
            </a:r>
          </a:p>
          <a:p>
            <a:pPr marL="0" indent="0">
              <a:buNone/>
            </a:pPr>
            <a:endParaRPr lang="en-US"/>
          </a:p>
        </p:txBody>
      </p:sp>
    </p:spTree>
    <p:extLst>
      <p:ext uri="{BB962C8B-B14F-4D97-AF65-F5344CB8AC3E}">
        <p14:creationId xmlns:p14="http://schemas.microsoft.com/office/powerpoint/2010/main" val="1865974836"/>
      </p:ext>
    </p:extLst>
  </p:cSld>
  <p:clrMapOvr>
    <a:masterClrMapping/>
  </p:clrMapOvr>
  <mc:AlternateContent xmlns:mc="http://schemas.openxmlformats.org/markup-compatibility/2006" xmlns:p14="http://schemas.microsoft.com/office/powerpoint/2010/main">
    <mc:Choice Requires="p14">
      <p:transition spd="slow" p14:dur="2000" advTm="1112"/>
    </mc:Choice>
    <mc:Fallback xmlns="">
      <p:transition spd="slow" advTm="111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a:t>
            </a:r>
          </a:p>
        </p:txBody>
      </p:sp>
      <p:sp>
        <p:nvSpPr>
          <p:cNvPr id="3" name="Content Placeholder 2"/>
          <p:cNvSpPr>
            <a:spLocks noGrp="1"/>
          </p:cNvSpPr>
          <p:nvPr>
            <p:ph idx="1"/>
          </p:nvPr>
        </p:nvSpPr>
        <p:spPr>
          <a:xfrm>
            <a:off x="609600" y="1950720"/>
            <a:ext cx="10972800" cy="3802229"/>
          </a:xfrm>
        </p:spPr>
        <p:txBody>
          <a:bodyPr vert="horz" lIns="91440" tIns="45720" rIns="91440" bIns="45720" numCol="1" spcCol="0" rtlCol="0" anchor="t">
            <a:normAutofit/>
          </a:bodyPr>
          <a:lstStyle/>
          <a:p>
            <a:r>
              <a:rPr lang="en-US"/>
              <a:t>Create the Xamarin.Forms view</a:t>
            </a:r>
          </a:p>
          <a:p>
            <a:r>
              <a:rPr lang="en-US"/>
              <a:t>Implement the platform-specific renderer for that view</a:t>
            </a:r>
          </a:p>
          <a:p>
            <a:r>
              <a:rPr lang="en-US"/>
              <a:t>Export the renderer for the view via an assembly attribute</a:t>
            </a:r>
          </a:p>
          <a:p>
            <a:endParaRPr lang="en-US"/>
          </a:p>
        </p:txBody>
      </p:sp>
    </p:spTree>
    <p:extLst>
      <p:ext uri="{BB962C8B-B14F-4D97-AF65-F5344CB8AC3E}">
        <p14:creationId xmlns:p14="http://schemas.microsoft.com/office/powerpoint/2010/main" val="4254947064"/>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view</a:t>
            </a:r>
          </a:p>
        </p:txBody>
      </p:sp>
      <p:sp>
        <p:nvSpPr>
          <p:cNvPr id="6" name="TextBox 5"/>
          <p:cNvSpPr txBox="1"/>
          <p:nvPr/>
        </p:nvSpPr>
        <p:spPr>
          <a:xfrm>
            <a:off x="609600" y="1743075"/>
            <a:ext cx="11160125" cy="3754874"/>
          </a:xfrm>
          <a:prstGeom prst="rect">
            <a:avLst/>
          </a:prstGeom>
        </p:spPr>
        <p:txBody>
          <a:bodyPr wrap="square" rtlCol="0">
            <a:spAutoFit/>
          </a:bodyPr>
          <a:lstStyle/>
          <a:p>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class</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Xamarin.Forms.</a:t>
            </a:r>
            <a:r>
              <a:rPr lang="en-US" sz="1700" err="1">
                <a:solidFill>
                  <a:srgbClr val="3364A4"/>
                </a:solidFill>
                <a:latin typeface="Consolas" panose="020B0609020204030204" pitchFamily="49" charset="0"/>
              </a:rPr>
              <a:t>View</a:t>
            </a:r>
            <a:br>
              <a:rPr lang="en-US" sz="1700">
                <a:latin typeface="Consolas" panose="020B0609020204030204" pitchFamily="49" charset="0"/>
              </a:rPr>
            </a:b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static</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readonly</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BindableProperty</a:t>
            </a: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 </a:t>
            </a:r>
            <a:r>
              <a:rPr lang="en-US" sz="1700" err="1">
                <a:solidFill>
                  <a:srgbClr val="3364A4"/>
                </a:solidFill>
                <a:latin typeface="Consolas" panose="020B0609020204030204" pitchFamily="49" charset="0"/>
              </a:rPr>
              <a:t>BindableProperty</a:t>
            </a:r>
            <a:r>
              <a:rPr lang="en-US" sz="1700" err="1">
                <a:solidFill>
                  <a:srgbClr val="222222"/>
                </a:solidFill>
                <a:latin typeface="Consolas" panose="020B0609020204030204" pitchFamily="49" charset="0"/>
              </a:rPr>
              <a:t>.Create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propertyName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nameof</a:t>
            </a:r>
            <a:r>
              <a:rPr lang="en-US" sz="1700">
                <a:solidFill>
                  <a:srgbClr val="222222"/>
                </a:solidFill>
                <a:latin typeface="Consolas" panose="020B0609020204030204" pitchFamily="49" charset="0"/>
              </a:rPr>
              <a:t>(</a:t>
            </a:r>
            <a:r>
              <a:rPr lang="en-US" sz="1700">
                <a:solidFill>
                  <a:srgbClr val="3364A4"/>
                </a:solidFill>
                <a:latin typeface="Consolas" panose="020B0609020204030204" pitchFamily="49" charset="0"/>
              </a:rPr>
              <a:t>Temperature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returnType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declaringType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defaultValue</a:t>
            </a:r>
            <a:r>
              <a:rPr lang="en-US" sz="1700">
                <a:solidFill>
                  <a:srgbClr val="222222"/>
                </a:solidFill>
                <a:latin typeface="Consolas" panose="020B0609020204030204" pitchFamily="49" charset="0"/>
              </a:rPr>
              <a:t>: </a:t>
            </a:r>
            <a:r>
              <a:rPr lang="en-US" sz="1700">
                <a:solidFill>
                  <a:srgbClr val="DB7100"/>
                </a:solidFill>
                <a:latin typeface="Consolas" panose="020B0609020204030204" pitchFamily="49" charset="0"/>
              </a:rPr>
              <a:t>0.0d</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 Temperature</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get</a:t>
            </a:r>
            <a:r>
              <a:rPr lang="en-US" sz="1700">
                <a:solidFill>
                  <a:srgbClr val="222222"/>
                </a:solidFill>
                <a:latin typeface="Consolas" panose="020B0609020204030204" pitchFamily="49" charset="0"/>
              </a:rPr>
              <a:t> { </a:t>
            </a:r>
            <a:r>
              <a:rPr lang="en-US" sz="1700">
                <a:solidFill>
                  <a:srgbClr val="009695"/>
                </a:solidFill>
                <a:latin typeface="Consolas" panose="020B0609020204030204" pitchFamily="49" charset="0"/>
              </a:rPr>
              <a:t>return</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GetValue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set</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SetValue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value</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a:t>
            </a:r>
            <a:r>
              <a:rPr lang="en-US" sz="1700">
                <a:latin typeface="Consolas" panose="020B0609020204030204" pitchFamily="49" charset="0"/>
              </a:rPr>
              <a:t>  </a:t>
            </a:r>
          </a:p>
        </p:txBody>
      </p:sp>
    </p:spTree>
    <p:extLst>
      <p:ext uri="{BB962C8B-B14F-4D97-AF65-F5344CB8AC3E}">
        <p14:creationId xmlns:p14="http://schemas.microsoft.com/office/powerpoint/2010/main" val="1433908665"/>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renderer</a:t>
            </a:r>
          </a:p>
        </p:txBody>
      </p:sp>
      <p:sp>
        <p:nvSpPr>
          <p:cNvPr id="3" name="TextBox 2"/>
          <p:cNvSpPr txBox="1"/>
          <p:nvPr/>
        </p:nvSpPr>
        <p:spPr>
          <a:xfrm>
            <a:off x="609600" y="1090325"/>
            <a:ext cx="11535507" cy="5355312"/>
          </a:xfrm>
          <a:prstGeom prst="rect">
            <a:avLst/>
          </a:prstGeom>
        </p:spPr>
        <p:txBody>
          <a:bodyPr rtlCol="0">
            <a:spAutoFit/>
          </a:bodyPr>
          <a:lstStyle/>
          <a:p>
            <a:r>
              <a:rPr lang="en-US" sz="1600">
                <a:solidFill>
                  <a:srgbClr val="222222"/>
                </a:solidFill>
                <a:latin typeface="Consolas" panose="020B0609020204030204" pitchFamily="49" charset="0"/>
              </a:rPr>
              <a:t>[assembly: </a:t>
            </a:r>
            <a:r>
              <a:rPr lang="en-US" sz="1600" err="1">
                <a:solidFill>
                  <a:srgbClr val="3364A4"/>
                </a:solidFill>
                <a:latin typeface="Consolas" panose="020B0609020204030204" pitchFamily="49" charset="0"/>
              </a:rPr>
              <a:t>ExportRenderer</a:t>
            </a:r>
            <a:r>
              <a:rPr lang="en-US" sz="1600">
                <a:solidFill>
                  <a:srgbClr val="222222"/>
                </a:solidFill>
                <a:latin typeface="Consolas" panose="020B0609020204030204" pitchFamily="49" charset="0"/>
              </a:rPr>
              <a:t>(</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009695"/>
                </a:solidFill>
                <a:latin typeface="Consolas" panose="020B0609020204030204" pitchFamily="49" charset="0"/>
              </a:rPr>
              <a:t>namespace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MyWeather.iOS</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ViewRenderer</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&gt;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NativeThermometerView</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OnElementPropertyChanged</a:t>
            </a:r>
            <a:r>
              <a:rPr lang="en-US" sz="1600">
                <a:solidFill>
                  <a:srgbClr val="222222"/>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9695"/>
                </a:solidFill>
                <a:latin typeface="Consolas" panose="020B0609020204030204" pitchFamily="49" charset="0"/>
              </a:rPr>
              <a:t>           object</a:t>
            </a:r>
            <a:r>
              <a:rPr lang="en-US" sz="1600">
                <a:solidFill>
                  <a:srgbClr val="222222"/>
                </a:solidFill>
                <a:latin typeface="Consolas" panose="020B0609020204030204" pitchFamily="49" charset="0"/>
              </a:rPr>
              <a:t> sender, </a:t>
            </a:r>
            <a:endParaRPr lang="en-US" sz="1600">
              <a:solidFill>
                <a:srgbClr val="000000"/>
              </a:solidFill>
              <a:latin typeface="Consolas" panose="020B0609020204030204" pitchFamily="49" charset="0"/>
            </a:endParaRPr>
          </a:p>
          <a:p>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System.ComponentModel.</a:t>
            </a:r>
            <a:r>
              <a:rPr lang="en-US" sz="1600" err="1">
                <a:solidFill>
                  <a:srgbClr val="3364A4"/>
                </a:solidFill>
                <a:latin typeface="Consolas" panose="020B0609020204030204" pitchFamily="49" charset="0"/>
              </a:rPr>
              <a:t>PropertyChangedEventArgs</a:t>
            </a:r>
            <a:r>
              <a:rPr lang="en-US" sz="1600">
                <a:solidFill>
                  <a:srgbClr val="222222"/>
                </a:solidFill>
                <a:latin typeface="Consolas" panose="020B0609020204030204" pitchFamily="49" charset="0"/>
              </a:rPr>
              <a:t> e) {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OnElementChanged</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ElementChangedEventArgs</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&gt; e)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(Control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SetNativeControl</a:t>
            </a:r>
            <a:r>
              <a:rPr lang="en-US" sz="1600">
                <a:solidFill>
                  <a:srgbClr val="222222"/>
                </a:solidFill>
                <a:latin typeface="Consolas" panose="020B0609020204030204" pitchFamily="49" charset="0"/>
              </a:rPr>
              <a:t>(</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e.OldElement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 </a:t>
            </a:r>
            <a:r>
              <a:rPr lang="en-US" sz="1600">
                <a:solidFill>
                  <a:srgbClr val="888A85"/>
                </a:solidFill>
                <a:latin typeface="Consolas" panose="020B0609020204030204" pitchFamily="49" charset="0"/>
              </a:rPr>
              <a:t>/* Unsubscribe */ </a:t>
            </a:r>
            <a:r>
              <a:rPr lang="en-US" sz="1600">
                <a:solidFill>
                  <a:srgbClr val="000000"/>
                </a:solidFill>
                <a:latin typeface="Consolas" panose="020B0609020204030204" pitchFamily="49" charset="0"/>
              </a:rPr>
              <a:t>}</a:t>
            </a:r>
            <a:r>
              <a:rPr lang="en-US" sz="1600">
                <a:solidFill>
                  <a:srgbClr val="888A85"/>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e.NewElement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r>
              <a:rPr lang="en-US" sz="1600">
                <a:solidFill>
                  <a:srgbClr val="888A85"/>
                </a:solidFill>
                <a:latin typeface="Consolas" panose="020B0609020204030204" pitchFamily="49" charset="0"/>
              </a:rPr>
              <a:t>/* Subscribe */ </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a:t>
            </a:r>
            <a:r>
              <a:rPr lang="en-US" sz="1600">
                <a:latin typeface="Consolas" panose="020B0609020204030204" pitchFamily="49" charset="0"/>
              </a:rPr>
              <a:t>  </a:t>
            </a:r>
            <a:endParaRPr lang="en-US" sz="1600">
              <a:solidFill>
                <a:srgbClr val="000000"/>
              </a:solidFill>
              <a:latin typeface="Consolas" panose="020B0609020204030204" pitchFamily="49" charset="0"/>
            </a:endParaRPr>
          </a:p>
        </p:txBody>
      </p:sp>
    </p:spTree>
    <p:extLst>
      <p:ext uri="{BB962C8B-B14F-4D97-AF65-F5344CB8AC3E}">
        <p14:creationId xmlns:p14="http://schemas.microsoft.com/office/powerpoint/2010/main" val="3996723571"/>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custom renderer</a:t>
            </a:r>
          </a:p>
        </p:txBody>
      </p:sp>
      <p:sp>
        <p:nvSpPr>
          <p:cNvPr id="3" name="Content Placeholder 2"/>
          <p:cNvSpPr>
            <a:spLocks noGrp="1"/>
          </p:cNvSpPr>
          <p:nvPr>
            <p:ph idx="1"/>
          </p:nvPr>
        </p:nvSpPr>
        <p:spPr/>
        <p:txBody>
          <a:bodyPr>
            <a:normAutofit/>
          </a:bodyPr>
          <a:lstStyle/>
          <a:p>
            <a:r>
              <a:rPr lang="en-US"/>
              <a:t>You consume a custom renderer by referencing the custom control implemented by the custom renderer </a:t>
            </a:r>
          </a:p>
          <a:p>
            <a:r>
              <a:rPr lang="en-US"/>
              <a:t>The platform-specific renderer will be used automatically if available</a:t>
            </a:r>
          </a:p>
          <a:p>
            <a:endParaRPr lang="en-US"/>
          </a:p>
        </p:txBody>
      </p:sp>
      <p:sp>
        <p:nvSpPr>
          <p:cNvPr id="4" name="Rectangle 3"/>
          <p:cNvSpPr/>
          <p:nvPr/>
        </p:nvSpPr>
        <p:spPr>
          <a:xfrm>
            <a:off x="909005" y="3476535"/>
            <a:ext cx="9949542" cy="1754326"/>
          </a:xfrm>
          <a:prstGeom prst="rect">
            <a:avLst/>
          </a:prstGeom>
        </p:spPr>
        <p:txBody>
          <a:bodyPr wrap="square" anchor="t">
            <a:spAutoFit/>
          </a:bodyPr>
          <a:lstStyle/>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endParaRPr lang="en-US">
              <a:solidFill>
                <a:srgbClr val="3364AD"/>
              </a:solidFill>
              <a:latin typeface="Consolas" panose="020B0609020204030204" pitchFamily="49" charset="0"/>
            </a:endParaRPr>
          </a:p>
          <a:p>
            <a:r>
              <a:rPr lang="en-US">
                <a:solidFill>
                  <a:srgbClr val="4E5758"/>
                </a:solidFill>
                <a:latin typeface="Consolas" panose="020B0609020204030204" pitchFamily="49" charset="0"/>
              </a:rPr>
              <a:t>    </a:t>
            </a:r>
            <a:r>
              <a:rPr lang="en-US" err="1">
                <a:solidFill>
                  <a:srgbClr val="4E5758"/>
                </a:solidFill>
                <a:latin typeface="Consolas" panose="020B0609020204030204" pitchFamily="49" charset="0"/>
              </a:rPr>
              <a:t>xmlns:local</a:t>
            </a:r>
            <a:r>
              <a:rPr lang="en-US">
                <a:solidFill>
                  <a:srgbClr val="268BD2"/>
                </a:solidFill>
                <a:latin typeface="Consolas" panose="020B0609020204030204" pitchFamily="49" charset="0"/>
              </a:rPr>
              <a:t>=</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clr-namespace:CustomRenderer;assembly</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CustomRenderer</a:t>
            </a:r>
            <a:r>
              <a:rPr lang="en-US">
                <a:solidFill>
                  <a:srgbClr val="F57D00"/>
                </a:solidFill>
                <a:latin typeface="Consolas" panose="020B0609020204030204" pitchFamily="49" charset="0"/>
              </a:rPr>
              <a:t>"</a:t>
            </a:r>
            <a:r>
              <a:rPr lang="en-US">
                <a:solidFill>
                  <a:srgbClr val="268BD2"/>
                </a:solidFill>
                <a:latin typeface="Consolas" panose="020B0609020204030204" pitchFamily="49" charset="0"/>
              </a:rPr>
              <a:t>&gt;</a:t>
            </a:r>
            <a:endParaRPr lang="en-US">
              <a:solidFill>
                <a:srgbClr val="4E5758"/>
              </a:solidFill>
              <a:latin typeface="Consolas" panose="020B0609020204030204" pitchFamily="49" charset="0"/>
            </a:endParaRP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4E5758"/>
                </a:solidFill>
                <a:latin typeface="Consolas" panose="020B0609020204030204" pitchFamily="49" charset="0"/>
              </a:rPr>
              <a:t>    </a:t>
            </a:r>
            <a:r>
              <a:rPr lang="en-US">
                <a:solidFill>
                  <a:srgbClr val="268BD2"/>
                </a:solidFill>
                <a:latin typeface="Consolas" panose="020B0609020204030204" pitchFamily="49" charset="0"/>
              </a:rPr>
              <a:t>&lt;</a:t>
            </a:r>
            <a:r>
              <a:rPr lang="en-US" err="1">
                <a:solidFill>
                  <a:srgbClr val="4E5758"/>
                </a:solidFill>
                <a:latin typeface="Consolas" panose="020B0609020204030204" pitchFamily="49" charset="0"/>
              </a:rPr>
              <a:t>local:ThermometerView</a:t>
            </a:r>
            <a:r>
              <a:rPr lang="en-US">
                <a:solidFill>
                  <a:srgbClr val="4E5758"/>
                </a:solidFill>
                <a:latin typeface="Consolas" panose="020B0609020204030204" pitchFamily="49" charset="0"/>
              </a:rPr>
              <a:t> </a:t>
            </a:r>
            <a:r>
              <a:rPr lang="en-US">
                <a:solidFill>
                  <a:srgbClr val="3364AD"/>
                </a:solidFill>
                <a:latin typeface="Consolas" panose="020B0609020204030204" pitchFamily="49" charset="0"/>
              </a:rPr>
              <a:t>Temperature="{Binding Temperature}"</a:t>
            </a:r>
            <a:r>
              <a:rPr lang="en-US">
                <a:solidFill>
                  <a:srgbClr val="268BD2"/>
                </a:solidFill>
                <a:latin typeface="Consolas" panose="020B0609020204030204" pitchFamily="49" charset="0"/>
              </a:rPr>
              <a:t>/&gt;</a:t>
            </a: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r>
              <a:rPr lang="en-US">
                <a:solidFill>
                  <a:srgbClr val="268BD2"/>
                </a:solidFill>
                <a:latin typeface="Consolas" panose="020B0609020204030204" pitchFamily="49" charset="0"/>
              </a:rPr>
              <a:t>&gt;</a:t>
            </a:r>
            <a:endParaRPr lang="en-US">
              <a:solidFill>
                <a:srgbClr val="3364AD"/>
              </a:solidFill>
              <a:effectLst/>
              <a:latin typeface="Consolas" panose="020B0609020204030204" pitchFamily="49" charset="0"/>
            </a:endParaRPr>
          </a:p>
        </p:txBody>
      </p:sp>
    </p:spTree>
    <p:extLst>
      <p:ext uri="{BB962C8B-B14F-4D97-AF65-F5344CB8AC3E}">
        <p14:creationId xmlns:p14="http://schemas.microsoft.com/office/powerpoint/2010/main" val="1176055391"/>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Choosing between Xamarin.Forms and native</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6565" indent="-456565"/>
            <a:r>
              <a:rPr lang="en-US" sz="3000" dirty="0">
                <a:latin typeface="Calibri"/>
              </a:rPr>
              <a:t>When to choose Xamarin.Forms</a:t>
            </a:r>
          </a:p>
          <a:p>
            <a:pPr lvl="1"/>
            <a:r>
              <a:rPr lang="en-US" dirty="0">
                <a:latin typeface="Calibri"/>
                <a:cs typeface="Calibri Light"/>
              </a:rPr>
              <a:t>Ideal for enterprise apps, </a:t>
            </a:r>
            <a:r>
              <a:rPr lang="en-US" dirty="0" err="1">
                <a:latin typeface="Calibri"/>
                <a:cs typeface="Calibri Light"/>
              </a:rPr>
              <a:t>LoB</a:t>
            </a:r>
            <a:r>
              <a:rPr lang="en-US" dirty="0">
                <a:latin typeface="Calibri"/>
                <a:cs typeface="Calibri Light"/>
              </a:rPr>
              <a:t>, </a:t>
            </a:r>
            <a:r>
              <a:rPr lang="en-US" dirty="0" err="1">
                <a:latin typeface="Calibri"/>
                <a:cs typeface="Calibri Light"/>
              </a:rPr>
              <a:t>PoCs</a:t>
            </a:r>
            <a:r>
              <a:rPr lang="en-US" dirty="0">
                <a:latin typeface="Calibri"/>
                <a:cs typeface="Calibri Light"/>
              </a:rPr>
              <a:t> </a:t>
            </a:r>
            <a:endParaRPr lang="en-US" dirty="0">
              <a:latin typeface="Calibri"/>
            </a:endParaRPr>
          </a:p>
          <a:p>
            <a:pPr lvl="1"/>
            <a:r>
              <a:rPr lang="en-US" dirty="0">
                <a:latin typeface="Calibri"/>
                <a:cs typeface="Calibri Light"/>
              </a:rPr>
              <a:t>Great when UI is similar on all target platforms</a:t>
            </a:r>
          </a:p>
          <a:p>
            <a:pPr lvl="1"/>
            <a:r>
              <a:rPr lang="en-US" dirty="0">
                <a:latin typeface="Calibri"/>
                <a:cs typeface="Calibri Light"/>
              </a:rPr>
              <a:t>Good choice when lots of highly custom UI is not required</a:t>
            </a:r>
          </a:p>
          <a:p>
            <a:pPr lvl="1"/>
            <a:endParaRPr lang="en-US" sz="2100" dirty="0">
              <a:latin typeface="Calibri"/>
              <a:cs typeface="Calibri Light"/>
            </a:endParaRPr>
          </a:p>
          <a:p>
            <a:pPr marL="456565" indent="-456565"/>
            <a:r>
              <a:rPr lang="en-US" sz="3000" dirty="0">
                <a:latin typeface="Calibri"/>
              </a:rPr>
              <a:t>When to choose native (Xamarin.iOS, Xamarin.Android, or UWP)</a:t>
            </a:r>
          </a:p>
          <a:p>
            <a:pPr lvl="1"/>
            <a:r>
              <a:rPr lang="en-US" dirty="0">
                <a:latin typeface="Calibri"/>
                <a:cs typeface="Calibri Light"/>
              </a:rPr>
              <a:t>Highly customized visual consumer apps</a:t>
            </a:r>
          </a:p>
          <a:p>
            <a:pPr lvl="1"/>
            <a:r>
              <a:rPr lang="en-US" dirty="0">
                <a:latin typeface="Calibri"/>
                <a:cs typeface="Calibri Light"/>
              </a:rPr>
              <a:t>Apps whose design differs greatly between platforms</a:t>
            </a:r>
          </a:p>
          <a:p>
            <a:pPr lvl="1"/>
            <a:r>
              <a:rPr lang="en-US" dirty="0">
                <a:latin typeface="Calibri"/>
                <a:cs typeface="Calibri Light"/>
              </a:rPr>
              <a:t>When the Xamarin.Forms approach requires lots of custom renderers</a:t>
            </a:r>
          </a:p>
        </p:txBody>
      </p:sp>
    </p:spTree>
    <p:extLst>
      <p:ext uri="{BB962C8B-B14F-4D97-AF65-F5344CB8AC3E}">
        <p14:creationId xmlns:p14="http://schemas.microsoft.com/office/powerpoint/2010/main" val="2058372937"/>
      </p:ext>
    </p:extLst>
  </p:cSld>
  <p:clrMapOvr>
    <a:masterClrMapping/>
  </p:clrMapOvr>
  <mc:AlternateContent xmlns:mc="http://schemas.openxmlformats.org/markup-compatibility/2006" xmlns:p14="http://schemas.microsoft.com/office/powerpoint/2010/main">
    <mc:Choice Requires="p14">
      <p:transition spd="slow" p14:dur="2000" advTm="3641"/>
    </mc:Choice>
    <mc:Fallback xmlns="">
      <p:transition spd="slow" advTm="364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Visual is a set of custom renderers that provide a unified look and feel across platforms. Material Design by Google is currently in development.</a:t>
            </a:r>
          </a:p>
        </p:txBody>
      </p:sp>
    </p:spTree>
    <p:extLst>
      <p:ext uri="{BB962C8B-B14F-4D97-AF65-F5344CB8AC3E}">
        <p14:creationId xmlns:p14="http://schemas.microsoft.com/office/powerpoint/2010/main" val="4144347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Visual is a set of custom renderers that provide a unified look and feel across platforms. Material Design by Google is currently in development</a:t>
            </a:r>
          </a:p>
        </p:txBody>
      </p:sp>
      <p:pic>
        <p:nvPicPr>
          <p:cNvPr id="3" name="Picture 4" descr="A screenshot of a cell phone&#10;&#10;Description generated with very high confidence">
            <a:extLst>
              <a:ext uri="{FF2B5EF4-FFF2-40B4-BE49-F238E27FC236}">
                <a16:creationId xmlns:a16="http://schemas.microsoft.com/office/drawing/2014/main" id="{8EC9F388-E2C4-4570-8E20-C37D8D5E1C9F}"/>
              </a:ext>
            </a:extLst>
          </p:cNvPr>
          <p:cNvPicPr>
            <a:picLocks noChangeAspect="1"/>
          </p:cNvPicPr>
          <p:nvPr/>
        </p:nvPicPr>
        <p:blipFill>
          <a:blip r:embed="rId7"/>
          <a:stretch>
            <a:fillRect/>
          </a:stretch>
        </p:blipFill>
        <p:spPr>
          <a:xfrm>
            <a:off x="602679" y="1884485"/>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descr="A screenshot of a cell phone&#10;&#10;Description generated with very high confidence">
            <a:extLst>
              <a:ext uri="{FF2B5EF4-FFF2-40B4-BE49-F238E27FC236}">
                <a16:creationId xmlns:a16="http://schemas.microsoft.com/office/drawing/2014/main" id="{212D695B-3BA7-480E-9AC0-E7C342F3448A}"/>
              </a:ext>
            </a:extLst>
          </p:cNvPr>
          <p:cNvPicPr>
            <a:picLocks noChangeAspect="1"/>
          </p:cNvPicPr>
          <p:nvPr/>
        </p:nvPicPr>
        <p:blipFill>
          <a:blip r:embed="rId8"/>
          <a:stretch>
            <a:fillRect/>
          </a:stretch>
        </p:blipFill>
        <p:spPr>
          <a:xfrm>
            <a:off x="2877514" y="1888672"/>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2" descr="A screenshot of a cell phone&#10;&#10;Description generated with high confidence">
            <a:extLst>
              <a:ext uri="{FF2B5EF4-FFF2-40B4-BE49-F238E27FC236}">
                <a16:creationId xmlns:a16="http://schemas.microsoft.com/office/drawing/2014/main" id="{DC3CBAA8-EA0A-46A7-AE30-62BAA4DE7857}"/>
              </a:ext>
            </a:extLst>
          </p:cNvPr>
          <p:cNvPicPr>
            <a:picLocks noChangeAspect="1"/>
          </p:cNvPicPr>
          <p:nvPr/>
        </p:nvPicPr>
        <p:blipFill>
          <a:blip r:embed="rId9"/>
          <a:stretch>
            <a:fillRect/>
          </a:stretch>
        </p:blipFill>
        <p:spPr>
          <a:xfrm>
            <a:off x="5145371"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5" descr="A screen shot of a person&#10;&#10;Description generated with very high confidence">
            <a:extLst>
              <a:ext uri="{FF2B5EF4-FFF2-40B4-BE49-F238E27FC236}">
                <a16:creationId xmlns:a16="http://schemas.microsoft.com/office/drawing/2014/main" id="{E6F78D0B-CF10-4D62-BB84-D8A188502FCE}"/>
              </a:ext>
            </a:extLst>
          </p:cNvPr>
          <p:cNvPicPr>
            <a:picLocks noChangeAspect="1"/>
          </p:cNvPicPr>
          <p:nvPr/>
        </p:nvPicPr>
        <p:blipFill>
          <a:blip r:embed="rId10"/>
          <a:stretch>
            <a:fillRect/>
          </a:stretch>
        </p:blipFill>
        <p:spPr>
          <a:xfrm>
            <a:off x="7413228" y="1897743"/>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descr="A screenshot of a computer screen shot of a person&#10;&#10;Description generated with very high confidence">
            <a:extLst>
              <a:ext uri="{FF2B5EF4-FFF2-40B4-BE49-F238E27FC236}">
                <a16:creationId xmlns:a16="http://schemas.microsoft.com/office/drawing/2014/main" id="{01DDDEF0-C31F-40EA-9B51-118EED4C5C29}"/>
              </a:ext>
            </a:extLst>
          </p:cNvPr>
          <p:cNvPicPr>
            <a:picLocks noChangeAspect="1"/>
          </p:cNvPicPr>
          <p:nvPr/>
        </p:nvPicPr>
        <p:blipFill>
          <a:blip r:embed="rId11"/>
          <a:stretch>
            <a:fillRect/>
          </a:stretch>
        </p:blipFill>
        <p:spPr>
          <a:xfrm>
            <a:off x="9681085"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478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a custom renderer</a:t>
            </a:r>
          </a:p>
        </p:txBody>
      </p:sp>
      <p:sp>
        <p:nvSpPr>
          <p:cNvPr id="3" name="Text Placeholder 2"/>
          <p:cNvSpPr>
            <a:spLocks noGrp="1"/>
          </p:cNvSpPr>
          <p:nvPr>
            <p:ph type="body" idx="1"/>
          </p:nvPr>
        </p:nvSpPr>
        <p:spPr>
          <a:xfrm>
            <a:off x="609600" y="1870516"/>
            <a:ext cx="6959600" cy="4027364"/>
          </a:xfrm>
        </p:spPr>
        <p:txBody>
          <a:bodyPr>
            <a:normAutofit/>
          </a:bodyPr>
          <a:lstStyle/>
          <a:p>
            <a:pPr>
              <a:buFont typeface="+mj-lt"/>
              <a:buAutoNum type="arabicPeriod"/>
            </a:pPr>
            <a:r>
              <a:rPr lang="en-US"/>
              <a:t>Create a </a:t>
            </a:r>
            <a:r>
              <a:rPr lang="en-US" b="1" err="1"/>
              <a:t>ThermometerView</a:t>
            </a:r>
            <a:r>
              <a:rPr lang="en-US"/>
              <a:t> custom control</a:t>
            </a:r>
          </a:p>
          <a:p>
            <a:pPr>
              <a:buFont typeface="+mj-lt"/>
              <a:buAutoNum type="arabicPeriod"/>
            </a:pPr>
            <a:r>
              <a:rPr lang="en-US"/>
              <a:t>Add a</a:t>
            </a:r>
            <a:r>
              <a:rPr lang="en-US" b="1"/>
              <a:t> </a:t>
            </a:r>
            <a:r>
              <a:rPr lang="en-US" b="1" err="1"/>
              <a:t>BindableProperty</a:t>
            </a:r>
            <a:r>
              <a:rPr lang="en-US" b="1"/>
              <a:t> </a:t>
            </a:r>
            <a:r>
              <a:rPr lang="en-US"/>
              <a:t>called </a:t>
            </a:r>
            <a:r>
              <a:rPr lang="en-US" b="1"/>
              <a:t>Temperature</a:t>
            </a:r>
          </a:p>
          <a:p>
            <a:pPr>
              <a:buFont typeface="+mj-lt"/>
              <a:buAutoNum type="arabicPeriod"/>
            </a:pPr>
            <a:r>
              <a:rPr lang="en-US"/>
              <a:t>Implement a </a:t>
            </a:r>
            <a:r>
              <a:rPr lang="en-US" b="1" err="1"/>
              <a:t>ThermometerRenderer</a:t>
            </a:r>
            <a:r>
              <a:rPr lang="en-US"/>
              <a:t> custom renderer for your chosen platform</a:t>
            </a:r>
          </a:p>
          <a:p>
            <a:pPr>
              <a:buFont typeface="+mj-lt"/>
              <a:buAutoNum type="arabicPeriod"/>
            </a:pPr>
            <a:r>
              <a:rPr lang="en-US"/>
              <a:t>Place the custom control in the </a:t>
            </a:r>
            <a:r>
              <a:rPr lang="en-US" err="1"/>
              <a:t>WeatherDetailView</a:t>
            </a:r>
            <a:endParaRPr lang="en-US"/>
          </a:p>
          <a:p>
            <a:pPr>
              <a:buFont typeface="+mj-lt"/>
              <a:buAutoNum type="arabicPeriod"/>
            </a:pPr>
            <a:r>
              <a:rPr lang="en-US"/>
              <a:t>Bind the custom control properties to the </a:t>
            </a:r>
            <a:r>
              <a:rPr lang="en-US" err="1"/>
              <a:t>ViewModel</a:t>
            </a:r>
            <a:endParaRPr lang="en-US"/>
          </a:p>
        </p:txBody>
      </p:sp>
      <p:pic>
        <p:nvPicPr>
          <p:cNvPr id="6" name="Picture 5">
            <a:extLst>
              <a:ext uri="{FF2B5EF4-FFF2-40B4-BE49-F238E27FC236}">
                <a16:creationId xmlns:a16="http://schemas.microsoft.com/office/drawing/2014/main" id="{C9ED458A-2206-BE4D-83A2-C2A3B59506F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577860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Behaviors vs. Effects</a:t>
            </a:r>
          </a:p>
        </p:txBody>
      </p:sp>
      <p:sp>
        <p:nvSpPr>
          <p:cNvPr id="3" name="Content Placeholder 2"/>
          <p:cNvSpPr>
            <a:spLocks noGrp="1"/>
          </p:cNvSpPr>
          <p:nvPr>
            <p:ph idx="1"/>
          </p:nvPr>
        </p:nvSpPr>
        <p:spPr>
          <a:xfrm>
            <a:off x="609599" y="1338990"/>
            <a:ext cx="11127475" cy="4398719"/>
          </a:xfrm>
        </p:spPr>
        <p:txBody>
          <a:bodyPr>
            <a:normAutofit/>
          </a:bodyPr>
          <a:lstStyle/>
          <a:p>
            <a:r>
              <a:rPr lang="en-US"/>
              <a:t>Use Behaviors to create generic UI functionality that applies to all platforms via the Xamarin.Forms abstraction of the controls. e.g. a </a:t>
            </a:r>
            <a:r>
              <a:rPr lang="en-US" err="1"/>
              <a:t>TextValidation</a:t>
            </a:r>
            <a:r>
              <a:rPr lang="en-US"/>
              <a:t> behavior</a:t>
            </a:r>
          </a:p>
          <a:p>
            <a:r>
              <a:rPr lang="en-US"/>
              <a:t>Use Effects to apply platform-specific UI functionality that is not exposed via the Xamarin.Forms abstraction. e.g. a </a:t>
            </a:r>
            <a:r>
              <a:rPr lang="en-US" err="1"/>
              <a:t>RoundedCorners</a:t>
            </a:r>
            <a:r>
              <a:rPr lang="en-US"/>
              <a:t> effect on iOS.</a:t>
            </a:r>
          </a:p>
        </p:txBody>
      </p:sp>
      <p:grpSp>
        <p:nvGrpSpPr>
          <p:cNvPr id="39" name="Group 38"/>
          <p:cNvGrpSpPr/>
          <p:nvPr/>
        </p:nvGrpSpPr>
        <p:grpSpPr>
          <a:xfrm>
            <a:off x="1976132" y="3538349"/>
            <a:ext cx="6834949" cy="2115149"/>
            <a:chOff x="1021976" y="3576001"/>
            <a:chExt cx="6834949" cy="2115149"/>
          </a:xfrm>
        </p:grpSpPr>
        <p:grpSp>
          <p:nvGrpSpPr>
            <p:cNvPr id="25" name="Group 24"/>
            <p:cNvGrpSpPr/>
            <p:nvPr/>
          </p:nvGrpSpPr>
          <p:grpSpPr>
            <a:xfrm>
              <a:off x="1021976" y="3576001"/>
              <a:ext cx="6834949" cy="1168908"/>
              <a:chOff x="1021976" y="3576001"/>
              <a:chExt cx="6834949" cy="1168908"/>
            </a:xfrm>
          </p:grpSpPr>
          <p:grpSp>
            <p:nvGrpSpPr>
              <p:cNvPr id="19" name="Group 18"/>
              <p:cNvGrpSpPr/>
              <p:nvPr/>
            </p:nvGrpSpPr>
            <p:grpSpPr>
              <a:xfrm>
                <a:off x="1021977" y="3576001"/>
                <a:ext cx="6834948" cy="637775"/>
                <a:chOff x="1021977" y="3576001"/>
                <a:chExt cx="6834948" cy="637775"/>
              </a:xfrm>
            </p:grpSpPr>
            <p:sp>
              <p:nvSpPr>
                <p:cNvPr id="5" name="Rectangle 4"/>
                <p:cNvSpPr/>
                <p:nvPr/>
              </p:nvSpPr>
              <p:spPr>
                <a:xfrm>
                  <a:off x="1021977" y="3576001"/>
                  <a:ext cx="6834948" cy="637775"/>
                </a:xfrm>
                <a:prstGeom prst="rect">
                  <a:avLst/>
                </a:prstGeom>
                <a:solidFill>
                  <a:srgbClr val="579ED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53100" y="3602500"/>
                  <a:ext cx="2772701" cy="584775"/>
                </a:xfrm>
                <a:prstGeom prst="rect">
                  <a:avLst/>
                </a:prstGeom>
                <a:noFill/>
              </p:spPr>
              <p:txBody>
                <a:bodyPr wrap="square" rtlCol="0">
                  <a:spAutoFit/>
                </a:bodyPr>
                <a:lstStyle/>
                <a:p>
                  <a:r>
                    <a:rPr lang="en-US" sz="3200"/>
                    <a:t>Xamarin.Forms</a:t>
                  </a:r>
                </a:p>
              </p:txBody>
            </p:sp>
          </p:grpSp>
          <p:grpSp>
            <p:nvGrpSpPr>
              <p:cNvPr id="24" name="Group 23"/>
              <p:cNvGrpSpPr/>
              <p:nvPr/>
            </p:nvGrpSpPr>
            <p:grpSpPr>
              <a:xfrm>
                <a:off x="1021976" y="4262354"/>
                <a:ext cx="1661273" cy="482555"/>
                <a:chOff x="1021976" y="4262354"/>
                <a:chExt cx="1661273" cy="482555"/>
              </a:xfrm>
            </p:grpSpPr>
            <p:sp>
              <p:nvSpPr>
                <p:cNvPr id="6" name="Rectangle 5"/>
                <p:cNvSpPr/>
                <p:nvPr/>
              </p:nvSpPr>
              <p:spPr>
                <a:xfrm>
                  <a:off x="1021976" y="4262354"/>
                  <a:ext cx="1661273" cy="453358"/>
                </a:xfrm>
                <a:prstGeom prst="rect">
                  <a:avLst/>
                </a:prstGeom>
                <a:solidFill>
                  <a:srgbClr val="82B0BD"/>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46793" y="4283244"/>
                  <a:ext cx="1211638" cy="461665"/>
                </a:xfrm>
                <a:prstGeom prst="rect">
                  <a:avLst/>
                </a:prstGeom>
                <a:noFill/>
              </p:spPr>
              <p:txBody>
                <a:bodyPr wrap="square" rtlCol="0">
                  <a:spAutoFit/>
                </a:bodyPr>
                <a:lstStyle/>
                <a:p>
                  <a:pPr algn="ctr"/>
                  <a:r>
                    <a:rPr lang="en-US" sz="2400"/>
                    <a:t>iOS</a:t>
                  </a:r>
                </a:p>
              </p:txBody>
            </p:sp>
          </p:grpSp>
          <p:grpSp>
            <p:nvGrpSpPr>
              <p:cNvPr id="23" name="Group 22"/>
              <p:cNvGrpSpPr/>
              <p:nvPr/>
            </p:nvGrpSpPr>
            <p:grpSpPr>
              <a:xfrm>
                <a:off x="2745000" y="4258817"/>
                <a:ext cx="1661273" cy="461665"/>
                <a:chOff x="2745000" y="4258817"/>
                <a:chExt cx="1661273" cy="461665"/>
              </a:xfrm>
            </p:grpSpPr>
            <p:sp>
              <p:nvSpPr>
                <p:cNvPr id="11" name="Rectangle 10"/>
                <p:cNvSpPr/>
                <p:nvPr/>
              </p:nvSpPr>
              <p:spPr>
                <a:xfrm>
                  <a:off x="2745000" y="4258817"/>
                  <a:ext cx="1661273" cy="453358"/>
                </a:xfrm>
                <a:prstGeom prst="rect">
                  <a:avLst/>
                </a:prstGeom>
                <a:solidFill>
                  <a:srgbClr val="008DB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282" y="4258817"/>
                  <a:ext cx="1171911" cy="461665"/>
                </a:xfrm>
                <a:prstGeom prst="rect">
                  <a:avLst/>
                </a:prstGeom>
                <a:noFill/>
              </p:spPr>
              <p:txBody>
                <a:bodyPr wrap="square" rtlCol="0">
                  <a:spAutoFit/>
                </a:bodyPr>
                <a:lstStyle/>
                <a:p>
                  <a:pPr algn="ctr"/>
                  <a:r>
                    <a:rPr lang="en-US" sz="2400"/>
                    <a:t>Android</a:t>
                  </a:r>
                </a:p>
              </p:txBody>
            </p:sp>
          </p:grpSp>
          <p:grpSp>
            <p:nvGrpSpPr>
              <p:cNvPr id="21" name="Group 20"/>
              <p:cNvGrpSpPr/>
              <p:nvPr/>
            </p:nvGrpSpPr>
            <p:grpSpPr>
              <a:xfrm>
                <a:off x="4472626" y="4250510"/>
                <a:ext cx="1661273" cy="465202"/>
                <a:chOff x="4472626" y="4250510"/>
                <a:chExt cx="1661273" cy="465202"/>
              </a:xfrm>
            </p:grpSpPr>
            <p:sp>
              <p:nvSpPr>
                <p:cNvPr id="9" name="Rectangle 8"/>
                <p:cNvSpPr/>
                <p:nvPr/>
              </p:nvSpPr>
              <p:spPr>
                <a:xfrm>
                  <a:off x="4472626" y="4262354"/>
                  <a:ext cx="1661273" cy="453358"/>
                </a:xfrm>
                <a:prstGeom prst="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79763" y="4250510"/>
                  <a:ext cx="1442398" cy="461665"/>
                </a:xfrm>
                <a:prstGeom prst="rect">
                  <a:avLst/>
                </a:prstGeom>
                <a:noFill/>
              </p:spPr>
              <p:txBody>
                <a:bodyPr wrap="square" rtlCol="0">
                  <a:spAutoFit/>
                </a:bodyPr>
                <a:lstStyle/>
                <a:p>
                  <a:pPr algn="ctr"/>
                  <a:r>
                    <a:rPr lang="en-US" sz="2400"/>
                    <a:t>UWP</a:t>
                  </a:r>
                </a:p>
              </p:txBody>
            </p:sp>
          </p:grpSp>
          <p:grpSp>
            <p:nvGrpSpPr>
              <p:cNvPr id="22" name="Group 21"/>
              <p:cNvGrpSpPr/>
              <p:nvPr/>
            </p:nvGrpSpPr>
            <p:grpSpPr>
              <a:xfrm>
                <a:off x="6195651" y="4250509"/>
                <a:ext cx="1661273" cy="465203"/>
                <a:chOff x="6195651" y="4250509"/>
                <a:chExt cx="1661273" cy="465203"/>
              </a:xfrm>
            </p:grpSpPr>
            <p:sp>
              <p:nvSpPr>
                <p:cNvPr id="12" name="Rectangle 11"/>
                <p:cNvSpPr/>
                <p:nvPr/>
              </p:nvSpPr>
              <p:spPr>
                <a:xfrm>
                  <a:off x="6195651" y="4262354"/>
                  <a:ext cx="1661273" cy="453358"/>
                </a:xfrm>
                <a:prstGeom prst="rect">
                  <a:avLst/>
                </a:prstGeom>
                <a:solidFill>
                  <a:srgbClr val="396FB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4044" y="4250509"/>
                  <a:ext cx="1224485" cy="461665"/>
                </a:xfrm>
                <a:prstGeom prst="rect">
                  <a:avLst/>
                </a:prstGeom>
                <a:noFill/>
              </p:spPr>
              <p:txBody>
                <a:bodyPr wrap="square" rtlCol="0">
                  <a:spAutoFit/>
                </a:bodyPr>
                <a:lstStyle/>
                <a:p>
                  <a:pPr algn="ctr"/>
                  <a:r>
                    <a:rPr lang="en-US" sz="2400"/>
                    <a:t>MacOS</a:t>
                  </a:r>
                </a:p>
              </p:txBody>
            </p:sp>
          </p:grpSp>
        </p:grpSp>
        <p:grpSp>
          <p:nvGrpSpPr>
            <p:cNvPr id="27" name="Group 26"/>
            <p:cNvGrpSpPr/>
            <p:nvPr/>
          </p:nvGrpSpPr>
          <p:grpSpPr>
            <a:xfrm>
              <a:off x="6569631" y="4776750"/>
              <a:ext cx="914400" cy="914400"/>
              <a:chOff x="8292112" y="4878677"/>
              <a:chExt cx="914400" cy="914400"/>
            </a:xfrm>
          </p:grpSpPr>
          <p:sp>
            <p:nvSpPr>
              <p:cNvPr id="28" name="Callout: Up Arrow 27"/>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0" name="Group 29"/>
            <p:cNvGrpSpPr/>
            <p:nvPr/>
          </p:nvGrpSpPr>
          <p:grpSpPr>
            <a:xfrm>
              <a:off x="4847150" y="4760753"/>
              <a:ext cx="914400" cy="914400"/>
              <a:chOff x="8292112" y="4878677"/>
              <a:chExt cx="914400" cy="914400"/>
            </a:xfrm>
          </p:grpSpPr>
          <p:sp>
            <p:nvSpPr>
              <p:cNvPr id="31" name="Callout: Up Arrow 30"/>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3" name="Group 32"/>
            <p:cNvGrpSpPr/>
            <p:nvPr/>
          </p:nvGrpSpPr>
          <p:grpSpPr>
            <a:xfrm>
              <a:off x="3117893" y="4773925"/>
              <a:ext cx="914400" cy="914400"/>
              <a:chOff x="8292112" y="4878677"/>
              <a:chExt cx="914400" cy="914400"/>
            </a:xfrm>
          </p:grpSpPr>
          <p:sp>
            <p:nvSpPr>
              <p:cNvPr id="34" name="Callout: Up Arrow 33"/>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6" name="Group 35"/>
            <p:cNvGrpSpPr/>
            <p:nvPr/>
          </p:nvGrpSpPr>
          <p:grpSpPr>
            <a:xfrm>
              <a:off x="1395412" y="4764290"/>
              <a:ext cx="914400" cy="914400"/>
              <a:chOff x="8292112" y="4878677"/>
              <a:chExt cx="914400" cy="914400"/>
            </a:xfrm>
          </p:grpSpPr>
          <p:sp>
            <p:nvSpPr>
              <p:cNvPr id="37" name="Callout: Up Arrow 36"/>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383281" y="5325632"/>
                <a:ext cx="722299" cy="369332"/>
              </a:xfrm>
              <a:prstGeom prst="rect">
                <a:avLst/>
              </a:prstGeom>
              <a:noFill/>
            </p:spPr>
            <p:txBody>
              <a:bodyPr wrap="square" rtlCol="0">
                <a:spAutoFit/>
              </a:bodyPr>
              <a:lstStyle/>
              <a:p>
                <a:r>
                  <a:rPr lang="en-US"/>
                  <a:t>Effect</a:t>
                </a:r>
              </a:p>
            </p:txBody>
          </p:sp>
        </p:grpSp>
      </p:grpSp>
      <p:grpSp>
        <p:nvGrpSpPr>
          <p:cNvPr id="42" name="Group 41"/>
          <p:cNvGrpSpPr/>
          <p:nvPr/>
        </p:nvGrpSpPr>
        <p:grpSpPr>
          <a:xfrm>
            <a:off x="8920958" y="3564848"/>
            <a:ext cx="1484683" cy="611276"/>
            <a:chOff x="9626438" y="3576001"/>
            <a:chExt cx="1484683" cy="873054"/>
          </a:xfrm>
        </p:grpSpPr>
        <p:sp>
          <p:nvSpPr>
            <p:cNvPr id="40" name="Callout: Left Arrow 39"/>
            <p:cNvSpPr/>
            <p:nvPr/>
          </p:nvSpPr>
          <p:spPr>
            <a:xfrm>
              <a:off x="9626438" y="3576001"/>
              <a:ext cx="1354046" cy="873054"/>
            </a:xfrm>
            <a:prstGeom prst="leftArrowCallout">
              <a:avLst>
                <a:gd name="adj1" fmla="val 25000"/>
                <a:gd name="adj2" fmla="val 25000"/>
                <a:gd name="adj3" fmla="val 25000"/>
                <a:gd name="adj4" fmla="val 75111"/>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973935" y="3727091"/>
              <a:ext cx="1137186" cy="369332"/>
            </a:xfrm>
            <a:prstGeom prst="rect">
              <a:avLst/>
            </a:prstGeom>
            <a:noFill/>
          </p:spPr>
          <p:txBody>
            <a:bodyPr wrap="square" rtlCol="0">
              <a:spAutoFit/>
            </a:bodyPr>
            <a:lstStyle/>
            <a:p>
              <a:r>
                <a:rPr lang="en-US"/>
                <a:t>Behavior</a:t>
              </a:r>
            </a:p>
          </p:txBody>
        </p:sp>
      </p:grpSp>
    </p:spTree>
    <p:extLst>
      <p:ext uri="{BB962C8B-B14F-4D97-AF65-F5344CB8AC3E}">
        <p14:creationId xmlns:p14="http://schemas.microsoft.com/office/powerpoint/2010/main" val="2552214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Behaviors</a:t>
            </a:r>
          </a:p>
        </p:txBody>
      </p:sp>
      <p:sp>
        <p:nvSpPr>
          <p:cNvPr id="3" name="Content Placeholder 2"/>
          <p:cNvSpPr>
            <a:spLocks noGrp="1"/>
          </p:cNvSpPr>
          <p:nvPr>
            <p:ph idx="1"/>
          </p:nvPr>
        </p:nvSpPr>
        <p:spPr>
          <a:xfrm>
            <a:off x="609600" y="1681984"/>
            <a:ext cx="3763617" cy="3951860"/>
          </a:xfrm>
        </p:spPr>
        <p:txBody>
          <a:bodyPr>
            <a:noAutofit/>
          </a:bodyPr>
          <a:lstStyle/>
          <a:p>
            <a:pPr marL="0" indent="0">
              <a:buNone/>
            </a:pPr>
            <a:r>
              <a:rPr lang="en-US"/>
              <a:t>Behaviors let you add functionality to UI controls without having to subclass them. </a:t>
            </a:r>
          </a:p>
          <a:p>
            <a:pPr marL="0" indent="0">
              <a:buNone/>
            </a:pPr>
            <a:r>
              <a:rPr lang="en-US"/>
              <a:t>Behaviors are written in code and added to controls in XAML or code.</a:t>
            </a:r>
          </a:p>
          <a:p>
            <a:endParaRPr lang="en-US"/>
          </a:p>
        </p:txBody>
      </p:sp>
      <p:sp>
        <p:nvSpPr>
          <p:cNvPr id="5" name="Rectangle 4"/>
          <p:cNvSpPr/>
          <p:nvPr/>
        </p:nvSpPr>
        <p:spPr>
          <a:xfrm>
            <a:off x="4627228" y="1681984"/>
            <a:ext cx="7585296" cy="4616648"/>
          </a:xfrm>
          <a:prstGeom prst="rect">
            <a:avLst/>
          </a:prstGeom>
          <a:ln w="12700">
            <a:noFill/>
          </a:ln>
        </p:spPr>
        <p:txBody>
          <a:bodyPr wrap="square">
            <a:spAutoFit/>
          </a:bodyPr>
          <a:lstStyle/>
          <a:p>
            <a:r>
              <a:rPr lang="en-US" sz="1400">
                <a:solidFill>
                  <a:srgbClr val="118583"/>
                </a:solidFill>
                <a:latin typeface="Consolas" panose="020B0609020204030204" pitchFamily="49" charset="0"/>
              </a:rPr>
              <a:t>public</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class</a:t>
            </a:r>
            <a:r>
              <a:rPr lang="en-US" sz="1400">
                <a:solidFill>
                  <a:srgbClr val="3D4546"/>
                </a:solidFill>
                <a:latin typeface="Consolas" panose="020B0609020204030204" pitchFamily="49" charset="0"/>
              </a:rPr>
              <a:t> </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Behavior</a:t>
            </a:r>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a:t>
            </a:r>
          </a:p>
          <a:p>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protected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override</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void</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OnAttachedTo</a:t>
            </a:r>
            <a:r>
              <a:rPr lang="en-US" sz="1400">
                <a:solidFill>
                  <a:srgbClr val="3D4546"/>
                </a:solidFill>
                <a:latin typeface="Consolas" panose="020B0609020204030204" pitchFamily="49" charset="0"/>
              </a:rPr>
              <a: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OnAttachedTo</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protected</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override</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OnEntryTextChanged</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object</a:t>
            </a:r>
            <a:r>
              <a:rPr lang="de-DE" sz="1400">
                <a:solidFill>
                  <a:srgbClr val="3D4546"/>
                </a:solidFill>
                <a:latin typeface="Consolas" panose="020B0609020204030204" pitchFamily="49" charset="0"/>
              </a:rPr>
              <a:t> sender, </a:t>
            </a:r>
            <a:r>
              <a:rPr lang="de-DE" sz="1400">
                <a:solidFill>
                  <a:srgbClr val="284E9D"/>
                </a:solidFill>
                <a:latin typeface="Consolas" panose="020B0609020204030204" pitchFamily="49" charset="0"/>
              </a:rPr>
              <a:t>TextChangedEventArgs</a:t>
            </a:r>
            <a:r>
              <a:rPr lang="de-DE" sz="1400">
                <a:solidFill>
                  <a:srgbClr val="3D4546"/>
                </a:solidFill>
                <a:latin typeface="Consolas" panose="020B0609020204030204" pitchFamily="49" charset="0"/>
              </a:rPr>
              <a:t> args)</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bool</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TryParse</a:t>
            </a:r>
            <a:r>
              <a:rPr lang="de-DE" sz="1400">
                <a:solidFill>
                  <a:srgbClr val="3D4546"/>
                </a:solidFill>
                <a:latin typeface="Consolas" panose="020B0609020204030204" pitchFamily="49" charset="0"/>
              </a:rPr>
              <a:t> (args.</a:t>
            </a:r>
            <a:r>
              <a:rPr lang="de-DE" sz="1400">
                <a:solidFill>
                  <a:srgbClr val="434541"/>
                </a:solidFill>
                <a:latin typeface="Consolas" panose="020B0609020204030204" pitchFamily="49" charset="0"/>
              </a:rPr>
              <a:t>NewTextValue</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out</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)sender).</a:t>
            </a:r>
            <a:r>
              <a:rPr lang="de-DE" sz="1400">
                <a:solidFill>
                  <a:srgbClr val="434541"/>
                </a:solidFill>
                <a:latin typeface="Consolas" panose="020B0609020204030204" pitchFamily="49" charset="0"/>
              </a:rPr>
              <a:t>TextColor</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Default</a:t>
            </a:r>
            <a:r>
              <a:rPr lang="de-DE" sz="1400">
                <a:solidFill>
                  <a:srgbClr val="3D4546"/>
                </a:solidFill>
                <a:latin typeface="Consolas" panose="020B0609020204030204" pitchFamily="49" charset="0"/>
              </a:rPr>
              <a:t> :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Red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a:t>
            </a:r>
            <a:endParaRPr lang="en-US" sz="1400">
              <a:latin typeface="Consolas" panose="020B0609020204030204" pitchFamily="49" charset="0"/>
            </a:endParaRPr>
          </a:p>
        </p:txBody>
      </p:sp>
      <p:sp>
        <p:nvSpPr>
          <p:cNvPr id="6" name="Rectangle 5"/>
          <p:cNvSpPr/>
          <p:nvPr/>
        </p:nvSpPr>
        <p:spPr>
          <a:xfrm>
            <a:off x="4627228" y="1055275"/>
            <a:ext cx="6355971" cy="400110"/>
          </a:xfrm>
          <a:prstGeom prst="rect">
            <a:avLst/>
          </a:prstGeom>
        </p:spPr>
        <p:txBody>
          <a:bodyPr wrap="none">
            <a:spAutoFit/>
          </a:bodyPr>
          <a:lstStyle/>
          <a:p>
            <a:r>
              <a:rPr lang="en-US" sz="2000"/>
              <a:t>New Entry behavior created by deriving from Behavior&lt;T&gt;</a:t>
            </a:r>
            <a:endParaRPr lang="en-US"/>
          </a:p>
        </p:txBody>
      </p:sp>
    </p:spTree>
    <p:extLst>
      <p:ext uri="{BB962C8B-B14F-4D97-AF65-F5344CB8AC3E}">
        <p14:creationId xmlns:p14="http://schemas.microsoft.com/office/powerpoint/2010/main" val="699115343"/>
      </p:ext>
    </p:extLst>
  </p:cSld>
  <p:clrMapOvr>
    <a:masterClrMapping/>
  </p:clrMapOvr>
  <mc:AlternateContent xmlns:mc="http://schemas.openxmlformats.org/markup-compatibility/2006" xmlns:p14="http://schemas.microsoft.com/office/powerpoint/2010/main">
    <mc:Choice Requires="p14">
      <p:transition spd="slow" p14:dur="2000" advTm="1099"/>
    </mc:Choice>
    <mc:Fallback xmlns="">
      <p:transition spd="slow" advTm="109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01752"/>
            <a:ext cx="10515600" cy="530352"/>
          </a:xfrm>
        </p:spPr>
        <p:txBody>
          <a:bodyPr vert="horz" lIns="91440" tIns="45720" rIns="91440" bIns="45720" rtlCol="0" anchor="ctr">
            <a:normAutofit/>
          </a:bodyPr>
          <a:lstStyle/>
          <a:p>
            <a:r>
              <a:rPr lang="en-US" sz="2800">
                <a:solidFill>
                  <a:srgbClr val="002060"/>
                </a:solidFill>
                <a:latin typeface="+mn-lt"/>
                <a:cs typeface="Helvetica Light"/>
              </a:rPr>
              <a:t>Consuming behaviors</a:t>
            </a:r>
          </a:p>
        </p:txBody>
      </p:sp>
      <p:sp>
        <p:nvSpPr>
          <p:cNvPr id="5" name="Rectangle 4"/>
          <p:cNvSpPr/>
          <p:nvPr/>
        </p:nvSpPr>
        <p:spPr>
          <a:xfrm>
            <a:off x="6025711" y="2306207"/>
            <a:ext cx="6096000" cy="1169551"/>
          </a:xfrm>
          <a:prstGeom prst="rect">
            <a:avLst/>
          </a:prstGeom>
        </p:spPr>
        <p:txBody>
          <a:bodyPr>
            <a:spAutoFit/>
          </a:bodyPr>
          <a:lstStyle/>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Placeholder</a:t>
            </a:r>
            <a:r>
              <a:rPr lang="en-US" sz="1400">
                <a:solidFill>
                  <a:srgbClr val="2176C7"/>
                </a:solidFill>
                <a:latin typeface="Consolas" panose="020B0609020204030204" pitchFamily="49" charset="0"/>
              </a:rPr>
              <a:t>=</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3D4546"/>
                </a:solidFill>
                <a:latin typeface="Consolas" panose="020B0609020204030204" pitchFamily="49" charset="0"/>
              </a:rPr>
              <a:t>local:</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p:txBody>
      </p:sp>
      <p:sp>
        <p:nvSpPr>
          <p:cNvPr id="6" name="Rectangle 5"/>
          <p:cNvSpPr/>
          <p:nvPr/>
        </p:nvSpPr>
        <p:spPr>
          <a:xfrm>
            <a:off x="6025711" y="4766109"/>
            <a:ext cx="6096000" cy="738664"/>
          </a:xfrm>
          <a:prstGeom prst="rect">
            <a:avLst/>
          </a:prstGeom>
        </p:spPr>
        <p:txBody>
          <a:bodyPr>
            <a:spAutoFit/>
          </a:bodyPr>
          <a:lstStyle/>
          <a:p>
            <a:r>
              <a:rPr lang="en-US" sz="1400" err="1">
                <a:solidFill>
                  <a:srgbClr val="118583"/>
                </a:solidFill>
                <a:latin typeface="Consolas" panose="020B0609020204030204" pitchFamily="49" charset="0"/>
              </a:rPr>
              <a:t>var</a:t>
            </a:r>
            <a:r>
              <a:rPr lang="en-US" sz="1400">
                <a:solidFill>
                  <a:srgbClr val="3D4546"/>
                </a:solidFill>
                <a:latin typeface="Consolas" panose="020B0609020204030204" pitchFamily="49" charset="0"/>
              </a:rPr>
              <a:t> entry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Placeholder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3D4546"/>
                </a:solidFill>
                <a:latin typeface="Consolas" panose="020B0609020204030204" pitchFamily="49" charset="0"/>
              </a:rPr>
              <a:t> };</a:t>
            </a:r>
          </a:p>
          <a:p>
            <a:r>
              <a:rPr lang="en-US" sz="1400" err="1">
                <a:solidFill>
                  <a:srgbClr val="3D4546"/>
                </a:solidFill>
                <a:latin typeface="Consolas" panose="020B0609020204030204" pitchFamily="49" charset="0"/>
              </a:rPr>
              <a:t>entry.</a:t>
            </a:r>
            <a:r>
              <a:rPr lang="en-US" sz="1400" err="1">
                <a:solidFill>
                  <a:srgbClr val="434541"/>
                </a:solidFill>
                <a:latin typeface="Consolas" panose="020B0609020204030204" pitchFamily="49" charset="0"/>
              </a:rPr>
              <a:t>Behaviors</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Add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TextValidationBehavior</a:t>
            </a:r>
            <a:r>
              <a:rPr lang="en-US" sz="1400">
                <a:solidFill>
                  <a:srgbClr val="3D4546"/>
                </a:solidFill>
                <a:latin typeface="Consolas" panose="020B0609020204030204" pitchFamily="49" charset="0"/>
              </a:rPr>
              <a:t> ());</a:t>
            </a:r>
            <a:endParaRPr lang="en-US" sz="1400">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570753" y="2286002"/>
            <a:ext cx="5133787" cy="3080272"/>
          </a:xfrm>
          <a:prstGeom prst="rect">
            <a:avLst/>
          </a:prstGeom>
        </p:spPr>
      </p:pic>
      <p:sp>
        <p:nvSpPr>
          <p:cNvPr id="8" name="TextBox 7"/>
          <p:cNvSpPr txBox="1"/>
          <p:nvPr/>
        </p:nvSpPr>
        <p:spPr>
          <a:xfrm>
            <a:off x="6025711" y="1812643"/>
            <a:ext cx="1494320" cy="523220"/>
          </a:xfrm>
          <a:prstGeom prst="rect">
            <a:avLst/>
          </a:prstGeom>
          <a:noFill/>
        </p:spPr>
        <p:txBody>
          <a:bodyPr wrap="none" rtlCol="0">
            <a:spAutoFit/>
          </a:bodyPr>
          <a:lstStyle/>
          <a:p>
            <a:r>
              <a:rPr lang="en-US" sz="2800"/>
              <a:t>In XAML:</a:t>
            </a:r>
          </a:p>
        </p:txBody>
      </p:sp>
      <p:sp>
        <p:nvSpPr>
          <p:cNvPr id="9" name="TextBox 8"/>
          <p:cNvSpPr txBox="1"/>
          <p:nvPr/>
        </p:nvSpPr>
        <p:spPr>
          <a:xfrm>
            <a:off x="6025711" y="4310341"/>
            <a:ext cx="1347100" cy="523220"/>
          </a:xfrm>
          <a:prstGeom prst="rect">
            <a:avLst/>
          </a:prstGeom>
          <a:noFill/>
        </p:spPr>
        <p:txBody>
          <a:bodyPr wrap="none" rtlCol="0">
            <a:spAutoFit/>
          </a:bodyPr>
          <a:lstStyle/>
          <a:p>
            <a:r>
              <a:rPr lang="en-US" sz="2800"/>
              <a:t>In code:</a:t>
            </a:r>
          </a:p>
        </p:txBody>
      </p:sp>
    </p:spTree>
    <p:extLst>
      <p:ext uri="{BB962C8B-B14F-4D97-AF65-F5344CB8AC3E}">
        <p14:creationId xmlns:p14="http://schemas.microsoft.com/office/powerpoint/2010/main" val="2680677187"/>
      </p:ext>
    </p:extLst>
  </p:cSld>
  <p:clrMapOvr>
    <a:masterClrMapping/>
  </p:clrMapOvr>
  <mc:AlternateContent xmlns:mc="http://schemas.openxmlformats.org/markup-compatibility/2006" xmlns:p14="http://schemas.microsoft.com/office/powerpoint/2010/main">
    <mc:Choice Requires="p14">
      <p:transition spd="slow" p14:dur="2000" advTm="2102"/>
    </mc:Choice>
    <mc:Fallback xmlns="">
      <p:transition spd="slow" advTm="210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Add a behavior </a:t>
            </a:r>
          </a:p>
        </p:txBody>
      </p:sp>
      <p:sp>
        <p:nvSpPr>
          <p:cNvPr id="3" name="Text Placeholder 2"/>
          <p:cNvSpPr>
            <a:spLocks noGrp="1"/>
          </p:cNvSpPr>
          <p:nvPr>
            <p:ph type="body" idx="1"/>
          </p:nvPr>
        </p:nvSpPr>
        <p:spPr>
          <a:xfrm>
            <a:off x="609600" y="1870516"/>
            <a:ext cx="7692828" cy="3281347"/>
          </a:xfrm>
        </p:spPr>
        <p:txBody>
          <a:bodyPr>
            <a:normAutofit/>
          </a:bodyPr>
          <a:lstStyle/>
          <a:p>
            <a:pPr>
              <a:buFont typeface="+mj-lt"/>
              <a:buAutoNum type="arabicPeriod"/>
            </a:pPr>
            <a:r>
              <a:rPr lang="en-US"/>
              <a:t>Create a </a:t>
            </a:r>
            <a:r>
              <a:rPr lang="en-US" sz="2000" b="1">
                <a:latin typeface="Consolas" panose="020B0609020204030204" pitchFamily="49" charset="0"/>
              </a:rPr>
              <a:t>Behavior</a:t>
            </a:r>
            <a:r>
              <a:rPr lang="en-US"/>
              <a:t> that can animate the image on the Detail view when the user double taps it</a:t>
            </a:r>
          </a:p>
          <a:p>
            <a:pPr>
              <a:buFont typeface="+mj-lt"/>
              <a:buAutoNum type="arabicPeriod"/>
            </a:pPr>
            <a:r>
              <a:rPr lang="en-US"/>
              <a:t>Attach that </a:t>
            </a:r>
            <a:r>
              <a:rPr lang="en-US" sz="2000" b="1">
                <a:latin typeface="Consolas" panose="020B0609020204030204" pitchFamily="49" charset="0"/>
              </a:rPr>
              <a:t>Behavior</a:t>
            </a:r>
            <a:r>
              <a:rPr lang="en-US"/>
              <a:t> to the background image so that the whole image pulses when it’s doubled tapped</a:t>
            </a:r>
          </a:p>
          <a:p>
            <a:pPr marL="0" lvl="0" indent="0"/>
            <a:endParaRPr lang="en-US" sz="1600" b="1" u="sng">
              <a:solidFill>
                <a:prstClr val="black"/>
              </a:solidFill>
            </a:endParaRPr>
          </a:p>
          <a:p>
            <a:pPr marL="0" lvl="0" indent="0"/>
            <a:r>
              <a:rPr lang="en-US" sz="2000" b="1">
                <a:solidFill>
                  <a:prstClr val="black"/>
                </a:solidFill>
              </a:rPr>
              <a:t>Note</a:t>
            </a:r>
            <a:r>
              <a:rPr lang="en-US" sz="2000">
                <a:solidFill>
                  <a:prstClr val="black"/>
                </a:solidFill>
              </a:rPr>
              <a:t>: The animation might achieve this by scaling the image up and down quickly. A GestureRecognizer can be used to detect the double tap.</a:t>
            </a:r>
            <a:endParaRPr lang="en-US">
              <a:solidFill>
                <a:prstClr val="black"/>
              </a:solidFill>
            </a:endParaRPr>
          </a:p>
        </p:txBody>
      </p:sp>
      <p:pic>
        <p:nvPicPr>
          <p:cNvPr id="5" name="Picture 4">
            <a:extLst>
              <a:ext uri="{FF2B5EF4-FFF2-40B4-BE49-F238E27FC236}">
                <a16:creationId xmlns:a16="http://schemas.microsoft.com/office/drawing/2014/main" id="{EC0A0310-5C95-9248-9BBA-2C37BF7DA9BB}"/>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195051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Effects</a:t>
            </a:r>
          </a:p>
        </p:txBody>
      </p:sp>
      <p:sp>
        <p:nvSpPr>
          <p:cNvPr id="4" name="Content Placeholder 3"/>
          <p:cNvSpPr>
            <a:spLocks noGrp="1"/>
          </p:cNvSpPr>
          <p:nvPr>
            <p:ph idx="1"/>
          </p:nvPr>
        </p:nvSpPr>
        <p:spPr/>
        <p:txBody>
          <a:bodyPr>
            <a:normAutofit/>
          </a:bodyPr>
          <a:lstStyle/>
          <a:p>
            <a:pPr marL="0" indent="0">
              <a:buNone/>
            </a:pPr>
            <a:r>
              <a:rPr lang="en-US"/>
              <a:t>Effects allow you to customize the native controls on each platform without having to implement a custom renderer. You typically use Effects for small styling changes.</a:t>
            </a:r>
          </a:p>
          <a:p>
            <a:r>
              <a:rPr lang="en-US"/>
              <a:t>Simplify the customization of a control</a:t>
            </a:r>
          </a:p>
          <a:p>
            <a:r>
              <a:rPr lang="en-US"/>
              <a:t>Reusable, and can be parameterized to further increase reuse</a:t>
            </a:r>
          </a:p>
          <a:p>
            <a:r>
              <a:rPr lang="en-US"/>
              <a:t>Recommended when changing the properties of a platform-specific control will achieve the desired result</a:t>
            </a:r>
          </a:p>
          <a:p>
            <a:endParaRPr lang="en-US"/>
          </a:p>
        </p:txBody>
      </p:sp>
    </p:spTree>
    <p:extLst>
      <p:ext uri="{BB962C8B-B14F-4D97-AF65-F5344CB8AC3E}">
        <p14:creationId xmlns:p14="http://schemas.microsoft.com/office/powerpoint/2010/main" val="3673632341"/>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portable code</a:t>
            </a:r>
          </a:p>
        </p:txBody>
      </p:sp>
      <p:sp>
        <p:nvSpPr>
          <p:cNvPr id="8" name="Rectangle 7"/>
          <p:cNvSpPr/>
          <p:nvPr/>
        </p:nvSpPr>
        <p:spPr>
          <a:xfrm>
            <a:off x="609600" y="1556677"/>
            <a:ext cx="10438151" cy="997709"/>
          </a:xfrm>
          <a:prstGeom prst="rect">
            <a:avLst/>
          </a:prstGeom>
        </p:spPr>
        <p:txBody>
          <a:bodyPr wrap="square">
            <a:spAutoFit/>
          </a:bodyPr>
          <a:lstStyle/>
          <a:p>
            <a:pPr marL="342900" indent="-342900">
              <a:spcAft>
                <a:spcPts val="12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rPr>
              <a:t>RoutingEffect</a:t>
            </a:r>
            <a:r>
              <a:rPr lang="en-US" sz="2400">
                <a:latin typeface="Calibri Light" panose="020F0302020204030204" pitchFamily="34" charset="0"/>
              </a:rPr>
              <a:t> class in the PCL/shared code</a:t>
            </a:r>
          </a:p>
          <a:p>
            <a:pPr marL="342900" indent="-342900">
              <a:spcBef>
                <a:spcPts val="100"/>
              </a:spcBef>
              <a:spcAft>
                <a:spcPts val="800"/>
              </a:spcAft>
              <a:buFont typeface="+mj-lt"/>
              <a:buAutoNum type="arabicPeriod"/>
            </a:pPr>
            <a:r>
              <a:rPr lang="en-US" sz="2400">
                <a:latin typeface="Calibri Light" panose="020F0302020204030204" pitchFamily="34" charset="0"/>
              </a:rPr>
              <a:t>Reference the effect string ID by passing it in the constructor initializer</a:t>
            </a:r>
          </a:p>
        </p:txBody>
      </p:sp>
      <p:sp>
        <p:nvSpPr>
          <p:cNvPr id="6" name="Rectangle 3"/>
          <p:cNvSpPr>
            <a:spLocks noChangeArrowheads="1"/>
          </p:cNvSpPr>
          <p:nvPr/>
        </p:nvSpPr>
        <p:spPr bwMode="auto">
          <a:xfrm>
            <a:off x="2037573" y="2672787"/>
            <a:ext cx="9010178" cy="1311892"/>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class</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RoutingEffect</a:t>
            </a:r>
            <a:endParaRPr kumimoji="0" lang="en-US" altLang="en-US" sz="14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base</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err="1">
                <a:ln>
                  <a:noFill/>
                </a:ln>
                <a:solidFill>
                  <a:srgbClr val="F57D00"/>
                </a:solidFill>
                <a:effectLst/>
                <a:latin typeface="Courier New" panose="02070309020205020404" pitchFamily="49" charset="0"/>
                <a:cs typeface="Courier New" panose="02070309020205020404" pitchFamily="49" charset="0"/>
              </a:rPr>
              <a:t>MyFormsLibrary.Effects.FocusEffect</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400" b="1"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23B3721-62B3-D049-AE4D-92FF58A59AD3}"/>
              </a:ext>
            </a:extLst>
          </p:cNvPr>
          <p:cNvSpPr/>
          <p:nvPr/>
        </p:nvSpPr>
        <p:spPr>
          <a:xfrm>
            <a:off x="1019362" y="4336574"/>
            <a:ext cx="9200707" cy="646331"/>
          </a:xfrm>
          <a:prstGeom prst="rect">
            <a:avLst/>
          </a:prstGeom>
        </p:spPr>
        <p:txBody>
          <a:bodyPr wrap="square">
            <a:spAutoFit/>
          </a:bodyPr>
          <a:lstStyle/>
          <a:p>
            <a:pPr lvl="0"/>
            <a:r>
              <a:rPr lang="en-US" b="1">
                <a:solidFill>
                  <a:prstClr val="black"/>
                </a:solidFill>
              </a:rPr>
              <a:t>Note</a:t>
            </a:r>
            <a:r>
              <a:rPr lang="en-US">
                <a:solidFill>
                  <a:prstClr val="black"/>
                </a:solidFill>
              </a:rPr>
              <a:t>: Where it is possible to do so, avoid the use of hard-coded string values. It’s preferable to define these in a single place and reference them in a strongly typed manner, for example:</a:t>
            </a:r>
          </a:p>
        </p:txBody>
      </p:sp>
      <p:sp>
        <p:nvSpPr>
          <p:cNvPr id="4" name="TextBox 3">
            <a:extLst>
              <a:ext uri="{FF2B5EF4-FFF2-40B4-BE49-F238E27FC236}">
                <a16:creationId xmlns:a16="http://schemas.microsoft.com/office/drawing/2014/main" id="{26FE4BAE-AF03-4F42-B737-606C70FFC717}"/>
              </a:ext>
            </a:extLst>
          </p:cNvPr>
          <p:cNvSpPr txBox="1"/>
          <p:nvPr/>
        </p:nvSpPr>
        <p:spPr>
          <a:xfrm>
            <a:off x="2037573" y="5205047"/>
            <a:ext cx="9010178" cy="830997"/>
          </a:xfrm>
          <a:prstGeom prst="rect">
            <a:avLst/>
          </a:prstGeom>
          <a:noFill/>
          <a:ln w="12700">
            <a:solidFill>
              <a:schemeClr val="bg2"/>
            </a:solidFill>
          </a:ln>
        </p:spPr>
        <p:txBody>
          <a:bodyPr wrap="square" rtlCol="0">
            <a:spAutoFit/>
          </a:bodyPr>
          <a:lstStyle/>
          <a:p>
            <a:pPr lvl="0"/>
            <a:r>
              <a:rPr lang="en-GB" sz="1200" b="1">
                <a:solidFill>
                  <a:srgbClr val="009695"/>
                </a:solidFill>
                <a:latin typeface="Courier New" panose="02070309020205020404" pitchFamily="49" charset="0"/>
                <a:cs typeface="Courier New" panose="02070309020205020404" pitchFamily="49" charset="0"/>
              </a:rPr>
              <a:t>public </a:t>
            </a:r>
            <a:r>
              <a:rPr lang="en-GB" sz="1200" b="1" err="1">
                <a:solidFill>
                  <a:srgbClr val="009695"/>
                </a:solidFill>
                <a:latin typeface="Courier New" panose="02070309020205020404" pitchFamily="49" charset="0"/>
                <a:cs typeface="Courier New" panose="02070309020205020404" pitchFamily="49" charset="0"/>
              </a:rPr>
              <a:t>const</a:t>
            </a:r>
            <a:r>
              <a:rPr lang="en-GB" sz="1200" b="1">
                <a:solidFill>
                  <a:srgbClr val="009695"/>
                </a:solidFill>
                <a:latin typeface="Courier New" panose="02070309020205020404" pitchFamily="49" charset="0"/>
                <a:cs typeface="Courier New" panose="02070309020205020404" pitchFamily="49" charset="0"/>
              </a:rPr>
              <a:t> string</a:t>
            </a:r>
            <a:r>
              <a:rPr lang="en-GB" sz="1200" b="1">
                <a:solidFill>
                  <a:srgbClr val="3364AD"/>
                </a:solidFill>
                <a:latin typeface="Courier New" panose="02070309020205020404" pitchFamily="49" charset="0"/>
                <a:cs typeface="Courier New" panose="02070309020205020404" pitchFamily="49" charset="0"/>
              </a:rPr>
              <a:t> </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555753"/>
                </a:solidFill>
                <a:latin typeface="Courier New" panose="02070309020205020404" pitchFamily="49" charset="0"/>
                <a:cs typeface="Courier New" panose="02070309020205020404" pitchFamily="49" charset="0"/>
              </a:rPr>
              <a:t> = </a:t>
            </a:r>
            <a:r>
              <a:rPr lang="en-GB" sz="1200" b="1">
                <a:solidFill>
                  <a:srgbClr val="F57D00"/>
                </a:solidFill>
                <a:latin typeface="Courier New" panose="02070309020205020404" pitchFamily="49" charset="0"/>
                <a:cs typeface="Courier New" panose="02070309020205020404" pitchFamily="49" charset="0"/>
              </a:rPr>
              <a:t>“</a:t>
            </a:r>
            <a:r>
              <a:rPr lang="en-GB" sz="1200" b="1" err="1">
                <a:solidFill>
                  <a:srgbClr val="F57D00"/>
                </a:solidFill>
                <a:latin typeface="Courier New" panose="02070309020205020404" pitchFamily="49" charset="0"/>
                <a:cs typeface="Courier New" panose="02070309020205020404" pitchFamily="49" charset="0"/>
              </a:rPr>
              <a:t>MyFormsLibrary.Effects</a:t>
            </a:r>
            <a:r>
              <a:rPr lang="en-GB" sz="1200" b="1">
                <a:solidFill>
                  <a:srgbClr val="F57D00"/>
                </a:solidFill>
                <a:latin typeface="Courier New" panose="02070309020205020404" pitchFamily="49" charset="0"/>
                <a:cs typeface="Courier New" panose="02070309020205020404" pitchFamily="49" charset="0"/>
              </a:rPr>
              <a:t>”</a:t>
            </a:r>
            <a:r>
              <a:rPr lang="en-GB" sz="1200" b="1">
                <a:solidFill>
                  <a:srgbClr val="555753"/>
                </a:solidFill>
                <a:latin typeface="Courier New" panose="02070309020205020404" pitchFamily="49" charset="0"/>
                <a:cs typeface="Courier New" panose="02070309020205020404" pitchFamily="49" charset="0"/>
              </a:rPr>
              <a:t>;</a:t>
            </a:r>
          </a:p>
          <a:p>
            <a:pPr lvl="0"/>
            <a:r>
              <a:rPr lang="en-GB" sz="1200" b="1">
                <a:solidFill>
                  <a:srgbClr val="555753"/>
                </a:solidFill>
                <a:latin typeface="Courier New" panose="02070309020205020404" pitchFamily="49" charset="0"/>
                <a:cs typeface="Courier New" panose="02070309020205020404" pitchFamily="49" charset="0"/>
              </a:rPr>
              <a:t>…</a:t>
            </a:r>
          </a:p>
          <a:p>
            <a:pPr lvl="0"/>
            <a:r>
              <a:rPr lang="en-US" sz="1200" b="1">
                <a:solidFill>
                  <a:srgbClr val="009695"/>
                </a:solidFill>
                <a:latin typeface="Courier New" panose="02070309020205020404" pitchFamily="49" charset="0"/>
                <a:cs typeface="Courier New" panose="02070309020205020404" pitchFamily="49" charset="0"/>
              </a:rPr>
              <a:t>public </a:t>
            </a:r>
            <a:r>
              <a:rPr lang="en-US" sz="1200" b="1" err="1">
                <a:solidFill>
                  <a:srgbClr val="555753"/>
                </a:solidFill>
                <a:latin typeface="Courier New" panose="02070309020205020404" pitchFamily="49" charset="0"/>
                <a:cs typeface="Courier New" panose="02070309020205020404" pitchFamily="49" charset="0"/>
              </a:rPr>
              <a:t>FocusEffect</a:t>
            </a:r>
            <a:r>
              <a:rPr lang="en-US" sz="1200" b="1">
                <a:solidFill>
                  <a:srgbClr val="F57D00"/>
                </a:solidFill>
                <a:latin typeface="Courier New" panose="02070309020205020404" pitchFamily="49" charset="0"/>
                <a:cs typeface="Courier New" panose="02070309020205020404" pitchFamily="49" charset="0"/>
              </a:rPr>
              <a:t> </a:t>
            </a:r>
            <a:r>
              <a:rPr lang="en-US" sz="1200" b="1">
                <a:solidFill>
                  <a:srgbClr val="555753"/>
                </a:solidFill>
                <a:latin typeface="Courier New" panose="02070309020205020404" pitchFamily="49" charset="0"/>
                <a:cs typeface="Courier New" panose="02070309020205020404" pitchFamily="49" charset="0"/>
              </a:rPr>
              <a:t>() : </a:t>
            </a:r>
            <a:r>
              <a:rPr lang="en-US" sz="1200" b="1">
                <a:solidFill>
                  <a:srgbClr val="009695"/>
                </a:solidFill>
                <a:latin typeface="Courier New" panose="02070309020205020404" pitchFamily="49" charset="0"/>
                <a:cs typeface="Courier New" panose="02070309020205020404" pitchFamily="49" charset="0"/>
              </a:rPr>
              <a:t>base</a:t>
            </a:r>
            <a:r>
              <a:rPr lang="en-US" sz="1200" b="1">
                <a:solidFill>
                  <a:srgbClr val="555753"/>
                </a:solidFill>
                <a:latin typeface="Courier New" panose="02070309020205020404" pitchFamily="49" charset="0"/>
                <a:cs typeface="Courier New" panose="02070309020205020404" pitchFamily="49" charset="0"/>
              </a:rPr>
              <a:t> (</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009695"/>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US" sz="1200" b="1">
                <a:solidFill>
                  <a:srgbClr val="555753"/>
                </a:solidFill>
                <a:latin typeface="Courier New" panose="02070309020205020404" pitchFamily="49" charset="0"/>
                <a:cs typeface="Courier New" panose="02070309020205020404" pitchFamily="49" charset="0"/>
              </a:rPr>
              <a:t>) </a:t>
            </a:r>
          </a:p>
          <a:p>
            <a:endParaRPr lang="en-US" sz="1200"/>
          </a:p>
        </p:txBody>
      </p:sp>
    </p:spTree>
    <p:extLst>
      <p:ext uri="{BB962C8B-B14F-4D97-AF65-F5344CB8AC3E}">
        <p14:creationId xmlns:p14="http://schemas.microsoft.com/office/powerpoint/2010/main" val="1851327452"/>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platform-specific code</a:t>
            </a:r>
          </a:p>
        </p:txBody>
      </p:sp>
      <p:sp>
        <p:nvSpPr>
          <p:cNvPr id="8" name="Rectangle 7"/>
          <p:cNvSpPr/>
          <p:nvPr/>
        </p:nvSpPr>
        <p:spPr>
          <a:xfrm>
            <a:off x="609600" y="1428256"/>
            <a:ext cx="10574956" cy="3457357"/>
          </a:xfrm>
          <a:prstGeom prst="rect">
            <a:avLst/>
          </a:prstGeom>
        </p:spPr>
        <p:txBody>
          <a:bodyPr wrap="square">
            <a:spAutoFit/>
          </a:bodyPr>
          <a:lstStyle/>
          <a:p>
            <a:r>
              <a:rPr lang="en-US" sz="2400">
                <a:latin typeface="Calibri Light" panose="020F0302020204030204" pitchFamily="34" charset="0"/>
              </a:rPr>
              <a:t>The process for creating an Effect in each platform-specific project is as follows:</a:t>
            </a:r>
          </a:p>
          <a:p>
            <a:endParaRPr lang="en-US" sz="2400">
              <a:latin typeface="Calibri Light" panose="020F0302020204030204" pitchFamily="34" charset="0"/>
            </a:endParaRPr>
          </a:p>
          <a:p>
            <a:pPr marL="342900" indent="-342900">
              <a:spcAft>
                <a:spcPts val="8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ea typeface="Calibri Light" panose="020F0302020204030204" pitchFamily="34" charset="0"/>
                <a:cs typeface="Arial" charset="0"/>
                <a:sym typeface="Quattrocento Sans"/>
              </a:rPr>
              <a:t>PlatformEffect</a:t>
            </a:r>
            <a:r>
              <a:rPr lang="en-US" sz="2400">
                <a:latin typeface="Calibri Light" panose="020F0302020204030204" pitchFamily="34" charset="0"/>
              </a:rPr>
              <a:t> class.</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OnAttached</a:t>
            </a:r>
            <a:r>
              <a:rPr lang="en-US" sz="2400">
                <a:latin typeface="Calibri Light" panose="020F0302020204030204" pitchFamily="34" charset="0"/>
              </a:rPr>
              <a:t> method and write logic to customize the control.</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OnDetached</a:t>
            </a:r>
            <a:r>
              <a:rPr lang="en-US" sz="2400">
                <a:latin typeface="Calibri Light" panose="020F0302020204030204" pitchFamily="34" charset="0"/>
              </a:rPr>
              <a:t> method and write logic to clean up the control customization, if required.</a:t>
            </a:r>
          </a:p>
          <a:p>
            <a:pPr marL="342900" indent="-342900">
              <a:spcAft>
                <a:spcPts val="800"/>
              </a:spcAft>
              <a:buFont typeface="+mj-lt"/>
              <a:buAutoNum type="arabicPeriod"/>
            </a:pPr>
            <a:r>
              <a:rPr lang="en-US" sz="2400">
                <a:latin typeface="Calibri Light" panose="020F0302020204030204" pitchFamily="34" charset="0"/>
              </a:rPr>
              <a:t>Add a </a:t>
            </a:r>
            <a:r>
              <a:rPr lang="en-US" sz="2000" b="1" err="1">
                <a:latin typeface="Consolas" panose="020B0609020204030204" pitchFamily="49" charset="0"/>
                <a:ea typeface="Calibri Light" panose="020F0302020204030204" pitchFamily="34" charset="0"/>
                <a:cs typeface="Arial" charset="0"/>
              </a:rPr>
              <a:t>ResolutionGroupName</a:t>
            </a:r>
            <a:r>
              <a:rPr lang="en-US" sz="2400">
                <a:latin typeface="Calibri Light" panose="020F0302020204030204" pitchFamily="34" charset="0"/>
              </a:rPr>
              <a:t> attribute to the effect class. </a:t>
            </a:r>
          </a:p>
          <a:p>
            <a:pPr marL="342900" indent="-342900">
              <a:spcAft>
                <a:spcPts val="800"/>
              </a:spcAft>
              <a:buFont typeface="+mj-lt"/>
              <a:buAutoNum type="arabicPeriod"/>
            </a:pPr>
            <a:r>
              <a:rPr lang="en-US" sz="2400">
                <a:latin typeface="Calibri Light" panose="020F0302020204030204" pitchFamily="34" charset="0"/>
              </a:rPr>
              <a:t>Add an </a:t>
            </a:r>
            <a:r>
              <a:rPr lang="en-US" sz="2000" b="1" err="1">
                <a:latin typeface="Consolas" panose="020B0609020204030204" pitchFamily="49" charset="0"/>
                <a:ea typeface="Calibri Light" panose="020F0302020204030204" pitchFamily="34" charset="0"/>
                <a:cs typeface="Arial" charset="0"/>
              </a:rPr>
              <a:t>ExportEffect</a:t>
            </a:r>
            <a:r>
              <a:rPr lang="en-US" sz="2400">
                <a:latin typeface="Calibri Light" panose="020F0302020204030204" pitchFamily="34" charset="0"/>
              </a:rPr>
              <a:t> attribute to the effect class. </a:t>
            </a:r>
          </a:p>
        </p:txBody>
      </p:sp>
      <p:sp>
        <p:nvSpPr>
          <p:cNvPr id="4" name="Rectangle 3">
            <a:extLst>
              <a:ext uri="{FF2B5EF4-FFF2-40B4-BE49-F238E27FC236}">
                <a16:creationId xmlns:a16="http://schemas.microsoft.com/office/drawing/2014/main" id="{89A19258-0E07-443E-B904-CA28CEEA73EA}"/>
              </a:ext>
            </a:extLst>
          </p:cNvPr>
          <p:cNvSpPr/>
          <p:nvPr/>
        </p:nvSpPr>
        <p:spPr>
          <a:xfrm>
            <a:off x="736697" y="5805866"/>
            <a:ext cx="10320761" cy="400110"/>
          </a:xfrm>
          <a:prstGeom prst="rect">
            <a:avLst/>
          </a:prstGeom>
        </p:spPr>
        <p:txBody>
          <a:bodyPr wrap="square">
            <a:spAutoFit/>
          </a:bodyPr>
          <a:lstStyle/>
          <a:p>
            <a:pPr lvl="0"/>
            <a:r>
              <a:rPr lang="en-US" b="1">
                <a:solidFill>
                  <a:prstClr val="black"/>
                </a:solidFill>
              </a:rPr>
              <a:t>Note</a:t>
            </a:r>
            <a:r>
              <a:rPr lang="en-US">
                <a:solidFill>
                  <a:prstClr val="black"/>
                </a:solidFill>
              </a:rPr>
              <a:t>: Only one </a:t>
            </a:r>
            <a:r>
              <a:rPr lang="en-US" sz="1600" b="1" err="1">
                <a:latin typeface="Consolas" panose="020B0609020204030204" pitchFamily="49" charset="0"/>
                <a:ea typeface="Calibri Light" panose="020F0302020204030204" pitchFamily="34" charset="0"/>
                <a:cs typeface="Arial" charset="0"/>
              </a:rPr>
              <a:t>ResolutionGroupName</a:t>
            </a:r>
            <a:r>
              <a:rPr lang="en-US" sz="2000">
                <a:latin typeface="Calibri Light" panose="020F0302020204030204" pitchFamily="34" charset="0"/>
              </a:rPr>
              <a:t> </a:t>
            </a:r>
            <a:r>
              <a:rPr lang="en-US">
                <a:solidFill>
                  <a:prstClr val="black"/>
                </a:solidFill>
              </a:rPr>
              <a:t>attribute</a:t>
            </a:r>
            <a:r>
              <a:rPr lang="en-US" sz="2000">
                <a:latin typeface="Calibri Light" panose="020F0302020204030204" pitchFamily="34" charset="0"/>
              </a:rPr>
              <a:t> </a:t>
            </a:r>
            <a:r>
              <a:rPr lang="en-US">
                <a:solidFill>
                  <a:prstClr val="black"/>
                </a:solidFill>
              </a:rPr>
              <a:t>can be used per assembly or you’ll get a confusing error.</a:t>
            </a:r>
          </a:p>
        </p:txBody>
      </p:sp>
    </p:spTree>
    <p:extLst>
      <p:ext uri="{BB962C8B-B14F-4D97-AF65-F5344CB8AC3E}">
        <p14:creationId xmlns:p14="http://schemas.microsoft.com/office/powerpoint/2010/main" val="854071694"/>
      </p:ext>
    </p:extLst>
  </p:cSld>
  <p:clrMapOvr>
    <a:masterClrMapping/>
  </p:clrMapOvr>
  <mc:AlternateContent xmlns:mc="http://schemas.openxmlformats.org/markup-compatibility/2006" xmlns:p14="http://schemas.microsoft.com/office/powerpoint/2010/main">
    <mc:Choice Requires="p14">
      <p:transition spd="slow" p14:dur="2000" advTm="165"/>
    </mc:Choice>
    <mc:Fallback xmlns="">
      <p:transition spd="slow" advTm="1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645306" y="2801661"/>
            <a:ext cx="4061316" cy="960818"/>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2703238" y="4658661"/>
            <a:ext cx="1983408" cy="1376370"/>
            <a:chOff x="539647" y="1656302"/>
            <a:chExt cx="1487556" cy="1032277"/>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15423"/>
            </a:xfrm>
            <a:prstGeom prst="rect">
              <a:avLst/>
            </a:prstGeom>
            <a:noFill/>
          </p:spPr>
          <p:txBody>
            <a:bodyPr wrap="square" rtlCol="0">
              <a:spAutoFit/>
            </a:bodyPr>
            <a:lstStyle/>
            <a:p>
              <a:pPr algn="ctr"/>
              <a:r>
                <a:rPr lang="en-US" sz="2133"/>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7182115" y="4658661"/>
            <a:ext cx="2390589" cy="1724155"/>
            <a:chOff x="7092941" y="2536504"/>
            <a:chExt cx="1792942" cy="1293116"/>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61596"/>
            </a:xfrm>
            <a:prstGeom prst="rect">
              <a:avLst/>
            </a:prstGeom>
            <a:noFill/>
          </p:spPr>
          <p:txBody>
            <a:bodyPr wrap="square" rtlCol="0">
              <a:spAutoFit/>
            </a:bodyPr>
            <a:lstStyle/>
            <a:p>
              <a:pPr algn="ctr"/>
              <a:r>
                <a:rPr lang="en-US" sz="2133" err="1"/>
                <a:t>Xamarin.iOS</a:t>
              </a:r>
              <a:br>
                <a:rPr lang="en-US" sz="2133"/>
              </a:br>
              <a:r>
                <a:rPr lang="en-US" sz="2133" err="1"/>
                <a:t>Xamarin.Android</a:t>
              </a:r>
              <a:endParaRPr lang="en-US" sz="2133"/>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2152339" y="1667779"/>
            <a:ext cx="4061316" cy="960817"/>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6330122" y="2051536"/>
            <a:ext cx="4061316" cy="960818"/>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Will the app require a lot of custom renderers?</a:t>
              </a:r>
            </a:p>
          </p:txBody>
        </p:sp>
      </p:grpSp>
      <p:grpSp>
        <p:nvGrpSpPr>
          <p:cNvPr id="47" name="Group 46">
            <a:extLst>
              <a:ext uri="{FF2B5EF4-FFF2-40B4-BE49-F238E27FC236}">
                <a16:creationId xmlns:a16="http://schemas.microsoft.com/office/drawing/2014/main" id="{EEC91455-DE6A-474C-8518-3CF37D6A9773}"/>
              </a:ext>
            </a:extLst>
          </p:cNvPr>
          <p:cNvGrpSpPr/>
          <p:nvPr/>
        </p:nvGrpSpPr>
        <p:grpSpPr>
          <a:xfrm>
            <a:off x="5994747" y="3208261"/>
            <a:ext cx="4061316" cy="960817"/>
            <a:chOff x="3217653" y="1120140"/>
            <a:chExt cx="3045987" cy="720613"/>
          </a:xfrm>
        </p:grpSpPr>
        <p:sp>
          <p:nvSpPr>
            <p:cNvPr id="48" name="Flowchart: Process 47">
              <a:extLst>
                <a:ext uri="{FF2B5EF4-FFF2-40B4-BE49-F238E27FC236}">
                  <a16:creationId xmlns:a16="http://schemas.microsoft.com/office/drawing/2014/main" id="{3FD5DBF3-0A13-453C-9D72-C071CBC9738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TextBox 48">
              <a:extLst>
                <a:ext uri="{FF2B5EF4-FFF2-40B4-BE49-F238E27FC236}">
                  <a16:creationId xmlns:a16="http://schemas.microsoft.com/office/drawing/2014/main" id="{CA8ABE21-1C69-45F1-9C99-8D0CF950910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need to use a lot of native platform SDK features?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96005" y="858006"/>
            <a:ext cx="1378937" cy="873061"/>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94595" y="2440767"/>
            <a:ext cx="1176916" cy="796691"/>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10859854" y="1897106"/>
            <a:ext cx="1197831" cy="543661"/>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10509626" y="3125430"/>
            <a:ext cx="1358913" cy="970424"/>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Choose native!</a:t>
            </a:r>
          </a:p>
        </p:txBody>
      </p:sp>
    </p:spTree>
    <p:extLst>
      <p:ext uri="{BB962C8B-B14F-4D97-AF65-F5344CB8AC3E}">
        <p14:creationId xmlns:p14="http://schemas.microsoft.com/office/powerpoint/2010/main" val="1626239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an Effect: The platform-specific code</a:t>
            </a:r>
          </a:p>
        </p:txBody>
      </p:sp>
      <p:sp>
        <p:nvSpPr>
          <p:cNvPr id="4" name="Rectangle 3"/>
          <p:cNvSpPr/>
          <p:nvPr/>
        </p:nvSpPr>
        <p:spPr>
          <a:xfrm>
            <a:off x="876075" y="840968"/>
            <a:ext cx="11209525" cy="6186309"/>
          </a:xfrm>
          <a:prstGeom prst="rect">
            <a:avLst/>
          </a:prstGeom>
        </p:spPr>
        <p:txBody>
          <a:bodyPr wrap="square">
            <a:spAutoFit/>
          </a:bodyPr>
          <a:lstStyle/>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Xamarin</a:t>
            </a:r>
            <a:r>
              <a:rPr lang="en-US" sz="1100" b="1">
                <a:solidFill>
                  <a:srgbClr val="3D4546"/>
                </a:solidFill>
                <a:latin typeface="Consolas" panose="020B0609020204030204" pitchFamily="49" charset="0"/>
              </a:rPr>
              <a:t>.</a:t>
            </a:r>
            <a:r>
              <a:rPr lang="en-US" sz="1100" b="1">
                <a:solidFill>
                  <a:srgbClr val="434541"/>
                </a:solidFill>
                <a:latin typeface="Consolas" panose="020B0609020204030204" pitchFamily="49" charset="0"/>
              </a:rPr>
              <a:t>Forms</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Xamarin</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Forms</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Platform</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a:solidFill>
                  <a:srgbClr val="3D4546"/>
                </a:solidFill>
                <a:latin typeface="Consolas" panose="020B0609020204030204" pitchFamily="49" charset="0"/>
              </a:rPr>
              <a:t>;</a:t>
            </a:r>
          </a:p>
          <a:p>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ResolutionGroupName</a:t>
            </a:r>
            <a:r>
              <a:rPr lang="en-US" sz="1100" b="1">
                <a:solidFill>
                  <a:srgbClr val="3D4546"/>
                </a:solidFill>
                <a:latin typeface="Consolas" panose="020B0609020204030204" pitchFamily="49" charset="0"/>
              </a:rPr>
              <a:t> (</a:t>
            </a:r>
            <a:r>
              <a:rPr lang="en-GB" sz="1100" b="1" err="1">
                <a:solidFill>
                  <a:srgbClr val="3364AD"/>
                </a:solidFill>
                <a:latin typeface="Courier New" panose="02070309020205020404" pitchFamily="49" charset="0"/>
                <a:cs typeface="Courier New" panose="02070309020205020404" pitchFamily="49" charset="0"/>
              </a:rPr>
              <a:t>MyFormsLibrary</a:t>
            </a:r>
            <a:r>
              <a:rPr lang="en-GB" sz="1100" b="1" err="1">
                <a:solidFill>
                  <a:srgbClr val="555753"/>
                </a:solidFill>
                <a:latin typeface="Courier New" panose="02070309020205020404" pitchFamily="49" charset="0"/>
                <a:cs typeface="Courier New" panose="02070309020205020404" pitchFamily="49" charset="0"/>
              </a:rPr>
              <a:t>.ResolutionGroupName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ExportEffect</a:t>
            </a:r>
            <a:r>
              <a:rPr lang="en-US" sz="1100" b="1">
                <a:solidFill>
                  <a:srgbClr val="3D4546"/>
                </a:solidFill>
                <a:latin typeface="Consolas" panose="020B0609020204030204" pitchFamily="49" charset="0"/>
              </a:rPr>
              <a:t> (</a:t>
            </a:r>
            <a:r>
              <a:rPr lang="en-US" sz="1100" b="1" err="1">
                <a:solidFill>
                  <a:srgbClr val="2176C7"/>
                </a:solidFill>
                <a:latin typeface="Consolas" panose="020B0609020204030204" pitchFamily="49" charset="0"/>
              </a:rPr>
              <a:t>typeof</a:t>
            </a:r>
            <a:r>
              <a:rPr lang="en-US" sz="1100" b="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a:t>
            </a:r>
            <a:r>
              <a:rPr lang="en-GB" sz="1100" b="1" err="1">
                <a:solidFill>
                  <a:srgbClr val="118583"/>
                </a:solidFill>
                <a:latin typeface="Consolas" panose="020B0609020204030204" pitchFamily="49" charset="0"/>
              </a:rPr>
              <a:t>nameof</a:t>
            </a:r>
            <a:r>
              <a:rPr lang="en-GB" sz="1100" b="1">
                <a:solidFill>
                  <a:srgbClr val="555753"/>
                </a:solidFill>
                <a:latin typeface="Courier New" panose="02070309020205020404" pitchFamily="49" charset="0"/>
                <a:cs typeface="Courier New" panose="02070309020205020404" pitchFamily="49" charset="0"/>
              </a:rPr>
              <a:t>(</a:t>
            </a:r>
            <a:r>
              <a:rPr lang="en-US" sz="1100" b="1" err="1">
                <a:solidFill>
                  <a:srgbClr val="434541"/>
                </a:solidFill>
                <a:latin typeface="Consolas" panose="020B0609020204030204" pitchFamily="49" charset="0"/>
              </a:rPr>
              <a:t>MyFormsLibrary</a:t>
            </a:r>
            <a:r>
              <a:rPr lang="en-US" sz="1100" b="1" err="1">
                <a:solidFill>
                  <a:srgbClr val="3D4546"/>
                </a:solidFill>
                <a:latin typeface="Consolas" panose="020B0609020204030204" pitchFamily="49" charset="0"/>
              </a:rPr>
              <a:t>.</a:t>
            </a:r>
            <a:r>
              <a:rPr lang="en-US" altLang="en-US" sz="1100" b="1" err="1">
                <a:solidFill>
                  <a:srgbClr val="3364AD"/>
                </a:solidFill>
                <a:latin typeface="Courier New" panose="02070309020205020404" pitchFamily="49" charset="0"/>
                <a:cs typeface="Courier New" panose="02070309020205020404" pitchFamily="49" charset="0"/>
              </a:rPr>
              <a:t>FocusEffect</a:t>
            </a:r>
            <a:r>
              <a:rPr lang="en-GB" sz="1100" b="1">
                <a:solidFill>
                  <a:srgbClr val="555753"/>
                </a:solidFill>
                <a:latin typeface="Courier New" panose="02070309020205020404" pitchFamily="49" charset="0"/>
                <a:cs typeface="Courier New" panose="02070309020205020404" pitchFamily="49" charset="0"/>
              </a:rPr>
              <a:t>)</a:t>
            </a:r>
            <a:r>
              <a:rPr lang="en-GB" sz="10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namespace</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public</a:t>
            </a:r>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class</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 </a:t>
            </a:r>
            <a:r>
              <a:rPr lang="en-US" sz="1100" b="1" err="1">
                <a:solidFill>
                  <a:srgbClr val="284E9D"/>
                </a:solidFill>
                <a:latin typeface="Consolas" panose="020B0609020204030204" pitchFamily="49" charset="0"/>
              </a:rPr>
              <a:t>PlatformEffect</a:t>
            </a:r>
            <a:endParaRPr lang="en-US"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OnAttached</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Control</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BackgroundColor</a:t>
            </a:r>
            <a:r>
              <a:rPr lang="de-DE" sz="1100" b="1">
                <a:solidFill>
                  <a:srgbClr val="3D4546"/>
                </a:solidFill>
                <a:latin typeface="Consolas" panose="020B0609020204030204" pitchFamily="49" charset="0"/>
              </a:rPr>
              <a:t>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backgroundColor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UIColor</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FromRGB</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204</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153</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255</a:t>
            </a:r>
            <a:r>
              <a:rPr lang="de-DE"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118583"/>
                </a:solidFill>
                <a:latin typeface="Consolas" panose="020B0609020204030204" pitchFamily="49" charset="0"/>
              </a:rPr>
              <a:t>        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PropertyChangedEventArgs</a:t>
            </a:r>
            <a:r>
              <a:rPr lang="de-DE" sz="1100" b="1">
                <a:solidFill>
                  <a:srgbClr val="3D4546"/>
                </a:solidFill>
                <a:latin typeface="Consolas" panose="020B0609020204030204" pitchFamily="49" charset="0"/>
              </a:rPr>
              <a:t> args)</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base</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(args);</a:t>
            </a:r>
          </a:p>
          <a:p>
            <a:endParaRPr lang="de-DE"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args.</a:t>
            </a:r>
            <a:r>
              <a:rPr lang="en-US" sz="1100" b="1" err="1">
                <a:solidFill>
                  <a:srgbClr val="434541"/>
                </a:solidFill>
                <a:latin typeface="Consolas" panose="020B0609020204030204" pitchFamily="49" charset="0"/>
              </a:rPr>
              <a:t>PropertyName</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a:t>
            </a:r>
            <a:r>
              <a:rPr lang="en-US" sz="1100" b="1" err="1">
                <a:solidFill>
                  <a:srgbClr val="F06808"/>
                </a:solidFill>
                <a:latin typeface="Consolas" panose="020B0609020204030204" pitchFamily="49" charset="0"/>
              </a:rPr>
              <a:t>IsFocused</a:t>
            </a:r>
            <a:r>
              <a:rPr lang="en-US" sz="11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UIColor</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White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else</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a:t>
            </a:r>
            <a:endParaRPr lang="en-US" sz="1100" b="1">
              <a:latin typeface="Consolas" panose="020B0609020204030204" pitchFamily="49" charset="0"/>
            </a:endParaRPr>
          </a:p>
        </p:txBody>
      </p:sp>
    </p:spTree>
    <p:extLst>
      <p:ext uri="{BB962C8B-B14F-4D97-AF65-F5344CB8AC3E}">
        <p14:creationId xmlns:p14="http://schemas.microsoft.com/office/powerpoint/2010/main" val="2512791462"/>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Consuming an Effect</a:t>
            </a:r>
          </a:p>
        </p:txBody>
      </p:sp>
      <p:sp>
        <p:nvSpPr>
          <p:cNvPr id="8" name="Rectangle 7"/>
          <p:cNvSpPr/>
          <p:nvPr/>
        </p:nvSpPr>
        <p:spPr>
          <a:xfrm>
            <a:off x="609600" y="1290946"/>
            <a:ext cx="10574956" cy="1672253"/>
          </a:xfrm>
          <a:prstGeom prst="rect">
            <a:avLst/>
          </a:prstGeom>
        </p:spPr>
        <p:txBody>
          <a:bodyPr wrap="square">
            <a:spAutoFit/>
          </a:bodyPr>
          <a:lstStyle/>
          <a:p>
            <a:pPr marL="342900" indent="-342900">
              <a:spcAft>
                <a:spcPts val="800"/>
              </a:spcAft>
              <a:buFont typeface="+mj-lt"/>
              <a:buAutoNum type="arabicPeriod"/>
            </a:pPr>
            <a:r>
              <a:rPr lang="en-US" sz="2400">
                <a:latin typeface="Calibri Light" panose="020F0302020204030204" pitchFamily="34" charset="0"/>
              </a:rPr>
              <a:t>Create an instance of the effect in code or XAML</a:t>
            </a:r>
          </a:p>
          <a:p>
            <a:pPr marL="342900" indent="-342900">
              <a:spcAft>
                <a:spcPts val="800"/>
              </a:spcAft>
              <a:buFont typeface="+mj-lt"/>
              <a:buAutoNum type="arabicPeriod"/>
            </a:pPr>
            <a:r>
              <a:rPr lang="en-US" sz="2400">
                <a:latin typeface="Calibri Light" panose="020F0302020204030204" pitchFamily="34" charset="0"/>
              </a:rPr>
              <a:t>Add the effect to the </a:t>
            </a:r>
            <a:r>
              <a:rPr lang="en-US" sz="2000" b="1">
                <a:latin typeface="Consolas" panose="020B0609020204030204" pitchFamily="49" charset="0"/>
              </a:rPr>
              <a:t>Effects</a:t>
            </a:r>
            <a:r>
              <a:rPr lang="en-US" sz="2400">
                <a:latin typeface="Calibri Light" panose="020F0302020204030204" pitchFamily="34" charset="0"/>
              </a:rPr>
              <a:t> property of the control to which you want to apply the effect</a:t>
            </a:r>
            <a:br>
              <a:rPr lang="en-US" sz="2400">
                <a:latin typeface="Calibri Light" panose="020F0302020204030204" pitchFamily="34" charset="0"/>
              </a:rPr>
            </a:br>
            <a:endParaRPr lang="en-US" sz="2400">
              <a:latin typeface="Calibri Light" panose="020F0302020204030204" pitchFamily="34" charset="0"/>
            </a:endParaRPr>
          </a:p>
        </p:txBody>
      </p:sp>
      <p:sp>
        <p:nvSpPr>
          <p:cNvPr id="11" name="Rectangle 5"/>
          <p:cNvSpPr>
            <a:spLocks noChangeArrowheads="1"/>
          </p:cNvSpPr>
          <p:nvPr/>
        </p:nvSpPr>
        <p:spPr bwMode="auto">
          <a:xfrm>
            <a:off x="954552" y="2873608"/>
            <a:ext cx="8540169"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Text</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"Effect attached to an 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local:</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954552" y="4660133"/>
            <a:ext cx="10900750"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HomePageCS</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lvl="0" eaLnBrk="0" fontAlgn="base" hangingPunct="0">
              <a:spcBef>
                <a:spcPct val="0"/>
              </a:spcBef>
              <a:spcAft>
                <a:spcPct val="0"/>
              </a:spcAf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Add</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Effect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Resolve</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3364AD"/>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808558"/>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6: Add an effect</a:t>
            </a:r>
          </a:p>
        </p:txBody>
      </p:sp>
      <p:sp>
        <p:nvSpPr>
          <p:cNvPr id="3" name="Text Placeholder 2"/>
          <p:cNvSpPr>
            <a:spLocks noGrp="1"/>
          </p:cNvSpPr>
          <p:nvPr>
            <p:ph type="body" idx="1"/>
          </p:nvPr>
        </p:nvSpPr>
        <p:spPr>
          <a:xfrm>
            <a:off x="609599" y="1870516"/>
            <a:ext cx="7087985" cy="3862374"/>
          </a:xfrm>
        </p:spPr>
        <p:txBody>
          <a:bodyPr>
            <a:normAutofit lnSpcReduction="10000"/>
          </a:bodyPr>
          <a:lstStyle/>
          <a:p>
            <a:pPr>
              <a:buFont typeface="+mj-lt"/>
              <a:buAutoNum type="arabicPeriod"/>
            </a:pPr>
            <a:r>
              <a:rPr lang="en-US"/>
              <a:t>Implement a drop shadow effect to add contrast to the labels on the Detail view</a:t>
            </a:r>
          </a:p>
          <a:p>
            <a:pPr>
              <a:buFont typeface="+mj-lt"/>
              <a:buAutoNum type="arabicPeriod"/>
            </a:pPr>
            <a:r>
              <a:rPr lang="en-US"/>
              <a:t>Apply that effect to all labels on the Detail view</a:t>
            </a:r>
          </a:p>
          <a:p>
            <a:pPr>
              <a:buFont typeface="+mj-lt"/>
              <a:buAutoNum type="arabicPeriod"/>
            </a:pPr>
            <a:r>
              <a:rPr lang="en-US"/>
              <a:t>Extend the effect to allow the drop shadow color to be changes in the XAML</a:t>
            </a:r>
          </a:p>
          <a:p>
            <a:pPr marL="0" indent="0"/>
            <a:endParaRPr lang="en-US" sz="800" b="1"/>
          </a:p>
          <a:p>
            <a:pPr marL="0" indent="0"/>
            <a:r>
              <a:rPr lang="en-US" sz="1900" b="1"/>
              <a:t>HINT:</a:t>
            </a:r>
          </a:p>
          <a:p>
            <a:pPr marL="342900" indent="-342900">
              <a:spcBef>
                <a:spcPts val="600"/>
              </a:spcBef>
              <a:buFont typeface="Arial" charset="0"/>
              <a:buChar char="•"/>
            </a:pPr>
            <a:r>
              <a:rPr lang="en-US" sz="2100"/>
              <a:t>Create a </a:t>
            </a:r>
            <a:r>
              <a:rPr lang="en-US" sz="1900" b="1" err="1">
                <a:latin typeface="Consolas" panose="020B0609020204030204" pitchFamily="49" charset="0"/>
              </a:rPr>
              <a:t>RoutingEffect</a:t>
            </a:r>
            <a:r>
              <a:rPr lang="en-US" sz="2100"/>
              <a:t> called </a:t>
            </a:r>
            <a:r>
              <a:rPr lang="en-US" sz="2100" err="1"/>
              <a:t>ShadowEffect</a:t>
            </a:r>
            <a:endParaRPr lang="en-US" sz="2100"/>
          </a:p>
          <a:p>
            <a:pPr marL="342900" indent="-342900">
              <a:spcBef>
                <a:spcPts val="600"/>
              </a:spcBef>
              <a:buFont typeface="Arial" charset="0"/>
              <a:buChar char="•"/>
            </a:pPr>
            <a:r>
              <a:rPr lang="en-US" sz="2100"/>
              <a:t>Implement the </a:t>
            </a:r>
            <a:r>
              <a:rPr lang="en-US" sz="1900" b="1" err="1">
                <a:latin typeface="Consolas" panose="020B0609020204030204" pitchFamily="49" charset="0"/>
              </a:rPr>
              <a:t>PlatformEffect</a:t>
            </a:r>
            <a:r>
              <a:rPr lang="en-US" sz="2100"/>
              <a:t> for iOS and Android</a:t>
            </a:r>
          </a:p>
        </p:txBody>
      </p:sp>
      <p:pic>
        <p:nvPicPr>
          <p:cNvPr id="5" name="Picture 4">
            <a:extLst>
              <a:ext uri="{FF2B5EF4-FFF2-40B4-BE49-F238E27FC236}">
                <a16:creationId xmlns:a16="http://schemas.microsoft.com/office/drawing/2014/main" id="{5ADA4ECD-8E1A-4813-A834-9B8E86F626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914400"/>
            <a:ext cx="2776108" cy="4937760"/>
          </a:xfrm>
          <a:prstGeom prst="rect">
            <a:avLst/>
          </a:prstGeom>
          <a:ln w="12700">
            <a:solidFill>
              <a:schemeClr val="tx1"/>
            </a:solidFill>
          </a:ln>
        </p:spPr>
      </p:pic>
    </p:spTree>
    <p:extLst>
      <p:ext uri="{BB962C8B-B14F-4D97-AF65-F5344CB8AC3E}">
        <p14:creationId xmlns:p14="http://schemas.microsoft.com/office/powerpoint/2010/main" val="2377195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Native Forms</a:t>
            </a:r>
          </a:p>
        </p:txBody>
      </p:sp>
      <p:sp>
        <p:nvSpPr>
          <p:cNvPr id="3" name="Content Placeholder 2"/>
          <p:cNvSpPr>
            <a:spLocks noGrp="1"/>
          </p:cNvSpPr>
          <p:nvPr>
            <p:ph idx="1"/>
          </p:nvPr>
        </p:nvSpPr>
        <p:spPr>
          <a:xfrm>
            <a:off x="609599" y="1338990"/>
            <a:ext cx="9315939" cy="4398719"/>
          </a:xfrm>
        </p:spPr>
        <p:txBody>
          <a:bodyPr vert="horz" lIns="91440" tIns="45720" rIns="91440" bIns="45720" numCol="1" spcCol="0" rtlCol="0" anchor="t">
            <a:normAutofit/>
          </a:bodyPr>
          <a:lstStyle/>
          <a:p>
            <a:pPr marL="0" indent="0">
              <a:buNone/>
            </a:pPr>
            <a:r>
              <a:rPr lang="en-US" dirty="0"/>
              <a:t>Embed Xamarin.Forms </a:t>
            </a:r>
            <a:r>
              <a:rPr lang="en-US" dirty="0" err="1"/>
              <a:t>ContentPages</a:t>
            </a:r>
            <a:r>
              <a:rPr lang="en-US" dirty="0"/>
              <a:t> into Xamarin Native apps </a:t>
            </a:r>
          </a:p>
          <a:p>
            <a:pPr marL="455930" indent="-455930"/>
            <a:r>
              <a:rPr lang="en-US" dirty="0"/>
              <a:t>Reference a Xamarin.Forms project (.NET Standard or Shared)</a:t>
            </a:r>
          </a:p>
          <a:p>
            <a:pPr marL="455930" indent="-455930"/>
            <a:r>
              <a:rPr lang="en-US" dirty="0"/>
              <a:t>Initialize Forms with </a:t>
            </a:r>
            <a:r>
              <a:rPr lang="en-US" dirty="0" err="1">
                <a:latin typeface="Consolas" panose="020B0609020204030204" pitchFamily="49" charset="0"/>
                <a:cs typeface="Consolas" panose="020B0609020204030204" pitchFamily="49" charset="0"/>
              </a:rPr>
              <a:t>Forms.Init</a:t>
            </a:r>
            <a:r>
              <a:rPr lang="en-US" dirty="0">
                <a:latin typeface="Consolas" panose="020B0609020204030204" pitchFamily="49" charset="0"/>
                <a:cs typeface="Consolas" panose="020B0609020204030204" pitchFamily="49" charset="0"/>
              </a:rPr>
              <a:t>();</a:t>
            </a:r>
          </a:p>
          <a:p>
            <a:pPr marL="455930" indent="-455930"/>
            <a:r>
              <a:rPr lang="en-US" dirty="0"/>
              <a:t>Create native view container using extension methods</a:t>
            </a:r>
          </a:p>
          <a:p>
            <a:pPr lvl="1"/>
            <a:r>
              <a:rPr lang="en-US" dirty="0"/>
              <a:t>iOS: </a:t>
            </a:r>
            <a:r>
              <a:rPr lang="en-US" dirty="0" err="1">
                <a:latin typeface="Consolas" panose="020B0609020204030204" pitchFamily="49" charset="0"/>
                <a:cs typeface="Consolas" panose="020B0609020204030204" pitchFamily="49" charset="0"/>
              </a:rPr>
              <a:t>CreateViewController</a:t>
            </a:r>
            <a:r>
              <a:rPr lang="en-US" dirty="0">
                <a:latin typeface="Consolas" panose="020B0609020204030204" pitchFamily="49" charset="0"/>
                <a:cs typeface="Consolas" panose="020B0609020204030204" pitchFamily="49" charset="0"/>
              </a:rPr>
              <a:t>();</a:t>
            </a:r>
          </a:p>
          <a:p>
            <a:pPr lvl="1"/>
            <a:r>
              <a:rPr lang="en-US" dirty="0"/>
              <a:t>Android: </a:t>
            </a:r>
            <a:r>
              <a:rPr lang="en-US" dirty="0" err="1">
                <a:latin typeface="Consolas" panose="020B0609020204030204" pitchFamily="49" charset="0"/>
                <a:cs typeface="Consolas" panose="020B0609020204030204" pitchFamily="49" charset="0"/>
              </a:rPr>
              <a:t>CreateFragment</a:t>
            </a:r>
            <a:r>
              <a:rPr lang="en-US" dirty="0">
                <a:latin typeface="Consolas" panose="020B0609020204030204" pitchFamily="49" charset="0"/>
                <a:cs typeface="Consolas" panose="020B0609020204030204" pitchFamily="49" charset="0"/>
              </a:rPr>
              <a:t>(Context context); </a:t>
            </a:r>
            <a:r>
              <a:rPr lang="en-US" dirty="0">
                <a:latin typeface="Calibri Light"/>
                <a:cs typeface="Calibri Light"/>
              </a:rPr>
              <a:t>or</a:t>
            </a:r>
            <a:r>
              <a:rPr lang="en-US" dirty="0">
                <a:latin typeface="calibri"/>
                <a:cs typeface="calibri"/>
              </a:rPr>
              <a:t> </a:t>
            </a:r>
            <a:r>
              <a:rPr lang="en-US" dirty="0" err="1">
                <a:latin typeface="Consolas" panose="020B0609020204030204" pitchFamily="49" charset="0"/>
                <a:cs typeface="Consolas" panose="020B0609020204030204" pitchFamily="49" charset="0"/>
              </a:rPr>
              <a:t>CreateSupportFragment</a:t>
            </a:r>
            <a:r>
              <a:rPr lang="en-US" dirty="0">
                <a:latin typeface="Consolas" panose="020B0609020204030204" pitchFamily="49" charset="0"/>
                <a:cs typeface="Consolas" panose="020B0609020204030204" pitchFamily="49" charset="0"/>
              </a:rPr>
              <a:t>(Context context);</a:t>
            </a:r>
          </a:p>
          <a:p>
            <a:pPr lvl="1"/>
            <a:r>
              <a:rPr lang="en-US" dirty="0"/>
              <a:t>UWP: </a:t>
            </a:r>
            <a:r>
              <a:rPr lang="en-US" dirty="0" err="1">
                <a:latin typeface="Consolas" panose="020B0609020204030204" pitchFamily="49" charset="0"/>
                <a:cs typeface="Consolas" panose="020B0609020204030204" pitchFamily="49" charset="0"/>
              </a:rPr>
              <a:t>CreateFrameworkElement</a:t>
            </a:r>
            <a:r>
              <a:rPr lang="en-US" dirty="0">
                <a:latin typeface="Consolas" panose="020B0609020204030204" pitchFamily="49" charset="0"/>
                <a:cs typeface="Consolas" panose="020B0609020204030204" pitchFamily="49" charset="0"/>
              </a:rPr>
              <a:t>();</a:t>
            </a:r>
          </a:p>
          <a:p>
            <a:pPr marL="455930" indent="-455930"/>
            <a:r>
              <a:rPr lang="en-US" dirty="0"/>
              <a:t>Add these native containers to the view</a:t>
            </a:r>
          </a:p>
        </p:txBody>
      </p:sp>
    </p:spTree>
    <p:extLst>
      <p:ext uri="{BB962C8B-B14F-4D97-AF65-F5344CB8AC3E}">
        <p14:creationId xmlns:p14="http://schemas.microsoft.com/office/powerpoint/2010/main" val="16816059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iOS</a:t>
            </a:r>
          </a:p>
        </p:txBody>
      </p:sp>
      <p:sp>
        <p:nvSpPr>
          <p:cNvPr id="4" name="TextBox 3"/>
          <p:cNvSpPr txBox="1"/>
          <p:nvPr/>
        </p:nvSpPr>
        <p:spPr>
          <a:xfrm>
            <a:off x="609600" y="1209424"/>
            <a:ext cx="10972800" cy="4524315"/>
          </a:xfrm>
          <a:prstGeom prst="rect">
            <a:avLst/>
          </a:prstGeom>
          <a:noFill/>
        </p:spPr>
        <p:txBody>
          <a:bodyPr wrap="square" rtlCol="0">
            <a:spAutoFit/>
          </a:bodyPr>
          <a:lstStyle/>
          <a:p>
            <a:r>
              <a:rPr lang="en-US" err="1">
                <a:solidFill>
                  <a:srgbClr val="3364A4"/>
                </a:solidFill>
                <a:latin typeface="Consolas" panose="020B0609020204030204" pitchFamily="49" charset="0"/>
              </a:rPr>
              <a:t>UIViewController</a:t>
            </a:r>
            <a:r>
              <a:rPr lang="en-US">
                <a:latin typeface="Consolas" panose="020B0609020204030204" pitchFamily="49" charset="0"/>
                <a:cs typeface="Consolas" panose="020B0609020204030204" pitchFamily="49" charset="0"/>
              </a:rPr>
              <a:t> _</a:t>
            </a:r>
            <a:r>
              <a:rPr lang="en-US" err="1">
                <a:latin typeface="Consolas" panose="020B0609020204030204" pitchFamily="49" charset="0"/>
                <a:cs typeface="Consolas" panose="020B0609020204030204" pitchFamily="49" charset="0"/>
              </a:rPr>
              <a:t>historyViewController</a:t>
            </a:r>
            <a:r>
              <a:rPr lang="en-US">
                <a:latin typeface="Consolas" panose="020B0609020204030204" pitchFamily="49" charset="0"/>
                <a:cs typeface="Consolas" panose="020B0609020204030204" pitchFamily="49" charset="0"/>
              </a:rPr>
              <a:t>;</a:t>
            </a:r>
          </a:p>
          <a:p>
            <a:r>
              <a:rPr lang="en-US" err="1">
                <a:solidFill>
                  <a:srgbClr val="3364A4"/>
                </a:solidFill>
                <a:latin typeface="Consolas" panose="020B0609020204030204" pitchFamily="49" charset="0"/>
              </a:rPr>
              <a:t>UINavigationViewController</a:t>
            </a:r>
            <a:r>
              <a:rPr lang="en-US">
                <a:latin typeface="Consolas" panose="020B0609020204030204" pitchFamily="49" charset="0"/>
                <a:cs typeface="Consolas" panose="020B0609020204030204" pitchFamily="49" charset="0"/>
              </a:rPr>
              <a:t> _navigation;</a:t>
            </a:r>
          </a:p>
          <a:p>
            <a:endParaRPr lang="en-US">
              <a:latin typeface="Consolas" panose="020B0609020204030204" pitchFamily="49" charset="0"/>
              <a:cs typeface="Consolas" panose="020B0609020204030204" pitchFamily="49" charset="0"/>
            </a:endParaRPr>
          </a:p>
          <a:p>
            <a:r>
              <a:rPr lang="en-US">
                <a:solidFill>
                  <a:srgbClr val="009695"/>
                </a:solidFill>
                <a:latin typeface="Consolas" panose="020B0609020204030204" pitchFamily="49" charset="0"/>
              </a:rPr>
              <a:t>public override</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bool</a:t>
            </a:r>
            <a:r>
              <a:rPr lang="en-US">
                <a:latin typeface="Consolas" panose="020B0609020204030204" pitchFamily="49" charset="0"/>
                <a:ea typeface="Consolas" charset="0"/>
                <a:cs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FinishedLaunching</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UIApplication</a:t>
            </a:r>
            <a:r>
              <a:rPr lang="en-US">
                <a:latin typeface="Consolas" panose="020B0609020204030204" pitchFamily="49" charset="0"/>
                <a:ea typeface="Consolas" charset="0"/>
                <a:cs typeface="Consolas" panose="020B0609020204030204" pitchFamily="49" charset="0"/>
              </a:rPr>
              <a:t> app, </a:t>
            </a:r>
            <a:r>
              <a:rPr lang="en-US" err="1">
                <a:solidFill>
                  <a:srgbClr val="3364A4"/>
                </a:solidFill>
                <a:latin typeface="Consolas" panose="020B0609020204030204" pitchFamily="49" charset="0"/>
              </a:rPr>
              <a:t>NSDictionary</a:t>
            </a:r>
            <a:r>
              <a:rPr lang="en-US">
                <a:latin typeface="Consolas" panose="020B0609020204030204" pitchFamily="49" charset="0"/>
                <a:ea typeface="Consolas" charset="0"/>
                <a:cs typeface="Consolas" panose="020B0609020204030204" pitchFamily="49" charset="0"/>
              </a:rPr>
              <a:t> options)</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Forms</a:t>
            </a:r>
            <a:r>
              <a:rPr lang="en-US" err="1">
                <a:latin typeface="Consolas" panose="020B0609020204030204" pitchFamily="49" charset="0"/>
                <a:ea typeface="Consolas" charset="0"/>
                <a:cs typeface="Consolas" panose="020B0609020204030204" pitchFamily="49" charset="0"/>
              </a:rPr>
              <a:t>.Init</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a:t>
            </a:r>
          </a:p>
          <a:p>
            <a:endParaRPr lang="en-US">
              <a:latin typeface="Consolas" panose="020B0609020204030204" pitchFamily="49" charset="0"/>
              <a:ea typeface="Consolas" charset="0"/>
              <a:cs typeface="Consolas" panose="020B0609020204030204" pitchFamily="49" charset="0"/>
            </a:endParaRPr>
          </a:p>
          <a:p>
            <a:r>
              <a:rPr lang="en-US">
                <a:solidFill>
                  <a:srgbClr val="009695"/>
                </a:solidFill>
                <a:latin typeface="Consolas" panose="020B0609020204030204" pitchFamily="49" charset="0"/>
              </a:rPr>
              <a:t>public </a:t>
            </a:r>
            <a:r>
              <a:rPr lang="en-US">
                <a:solidFill>
                  <a:srgbClr val="3364A4"/>
                </a:solidFill>
                <a:latin typeface="Consolas" panose="020B0609020204030204" pitchFamily="49" charset="0"/>
              </a:rPr>
              <a:t>void</a:t>
            </a:r>
            <a:r>
              <a:rPr lang="en-US">
                <a:solidFill>
                  <a:srgbClr val="009695"/>
                </a:solidFill>
                <a:latin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ShowHistory</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if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3364A4"/>
                </a:solidFill>
                <a:latin typeface="Consolas" panose="020B0609020204030204" pitchFamily="49" charset="0"/>
              </a:rPr>
              <a:t>null</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009695"/>
                </a:solidFill>
                <a:latin typeface="Consolas" panose="020B0609020204030204" pitchFamily="49" charset="0"/>
              </a:rPr>
              <a:t>new</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HistoryPage</a:t>
            </a:r>
            <a:r>
              <a:rPr lang="en-US">
                <a:latin typeface="Consolas" panose="020B0609020204030204" pitchFamily="49" charset="0"/>
                <a:ea typeface="Consolas" charset="0"/>
                <a:cs typeface="Consolas" panose="020B0609020204030204" pitchFamily="49" charset="0"/>
              </a:rPr>
              <a:t>().</a:t>
            </a:r>
            <a:r>
              <a:rPr lang="en-US" err="1">
                <a:latin typeface="Consolas" panose="020B0609020204030204" pitchFamily="49" charset="0"/>
                <a:ea typeface="Consolas" charset="0"/>
                <a:cs typeface="Consolas" panose="020B0609020204030204" pitchFamily="49" charset="0"/>
              </a:rPr>
              <a:t>CreateViewController</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navigation.PushViewController</a:t>
            </a:r>
            <a:r>
              <a:rPr lang="en-US">
                <a:latin typeface="Consolas" panose="020B0609020204030204" pitchFamily="49" charset="0"/>
                <a:ea typeface="Consolas" charset="0"/>
                <a:cs typeface="Consolas" panose="020B0609020204030204" pitchFamily="49" charset="0"/>
              </a:rPr>
              <a:t>(_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true</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234232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Android</a:t>
            </a:r>
          </a:p>
        </p:txBody>
      </p:sp>
      <p:sp>
        <p:nvSpPr>
          <p:cNvPr id="4" name="TextBox 3"/>
          <p:cNvSpPr txBox="1"/>
          <p:nvPr/>
        </p:nvSpPr>
        <p:spPr>
          <a:xfrm>
            <a:off x="609600" y="1225689"/>
            <a:ext cx="10972800" cy="5016758"/>
          </a:xfrm>
          <a:prstGeom prst="rect">
            <a:avLst/>
          </a:prstGeom>
          <a:noFill/>
        </p:spPr>
        <p:txBody>
          <a:bodyPr wrap="square" rtlCol="0">
            <a:spAutoFit/>
          </a:bodyPr>
          <a:lstStyle/>
          <a:p>
            <a:r>
              <a:rPr lang="en-US" sz="1600">
                <a:solidFill>
                  <a:srgbClr val="3364A4"/>
                </a:solidFill>
                <a:latin typeface="Consolas" panose="020B0609020204030204" pitchFamily="49" charset="0"/>
              </a:rPr>
              <a:t>Fragment</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historyFragment</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OnCreate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Bundle</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savedInstanceState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CreateSupportFragment</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this</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var</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t>
            </a:r>
            <a:r>
              <a:rPr lang="en-US" sz="1600">
                <a:latin typeface="Consolas" panose="020B0609020204030204" pitchFamily="49" charset="0"/>
                <a:ea typeface="Consolas" charset="0"/>
                <a:cs typeface="Consolas" panose="020B0609020204030204" pitchFamily="49" charset="0"/>
              </a:rPr>
              <a:t> = </a:t>
            </a:r>
            <a:r>
              <a:rPr lang="en-US" sz="1600" err="1">
                <a:latin typeface="Consolas" panose="020B0609020204030204" pitchFamily="49" charset="0"/>
                <a:ea typeface="Consolas" charset="0"/>
                <a:cs typeface="Consolas" panose="020B0609020204030204" pitchFamily="49" charset="0"/>
              </a:rPr>
              <a:t>SupportFragmentManager.BeginTransaction</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ft.AddToBackStack</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ft.Replace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Resource.Id.fragment_frame_layout</a:t>
            </a:r>
            <a:r>
              <a:rPr lang="en-US" sz="1600">
                <a:latin typeface="Consolas" panose="020B0609020204030204" pitchFamily="49" charset="0"/>
                <a:ea typeface="Consolas" charset="0"/>
                <a:cs typeface="Consolas" panose="020B0609020204030204" pitchFamily="49" charset="0"/>
              </a:rPr>
              <a:t>,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a:t>
            </a:r>
            <a:r>
              <a:rPr lang="en-US" sz="1600">
                <a:solidFill>
                  <a:srgbClr val="A84804"/>
                </a:solidFill>
                <a:latin typeface="Consolas" panose="020B0609020204030204" pitchFamily="49" charset="0"/>
              </a:rPr>
              <a:t>"</a:t>
            </a:r>
            <a:r>
              <a:rPr lang="en-US" sz="1600" err="1">
                <a:solidFill>
                  <a:srgbClr val="A84804"/>
                </a:solidFill>
                <a:latin typeface="Consolas" panose="020B0609020204030204" pitchFamily="49" charset="0"/>
              </a:rPr>
              <a:t>HistoryPage</a:t>
            </a:r>
            <a:r>
              <a:rPr lang="en-US" sz="1600">
                <a:solidFill>
                  <a:srgbClr val="A84804"/>
                </a:solidFill>
                <a:latin typeface="Consolas" panose="020B0609020204030204" pitchFamily="49" charset="0"/>
              </a:rPr>
              <a:t>"</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ft.Commit</a:t>
            </a:r>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75805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UWP</a:t>
            </a:r>
          </a:p>
        </p:txBody>
      </p:sp>
      <p:sp>
        <p:nvSpPr>
          <p:cNvPr id="4" name="TextBox 3"/>
          <p:cNvSpPr txBox="1"/>
          <p:nvPr/>
        </p:nvSpPr>
        <p:spPr>
          <a:xfrm>
            <a:off x="609600" y="1225689"/>
            <a:ext cx="10972800" cy="3785652"/>
          </a:xfrm>
          <a:prstGeom prst="rect">
            <a:avLst/>
          </a:prstGeom>
          <a:noFill/>
        </p:spPr>
        <p:txBody>
          <a:bodyPr wrap="square" rtlCol="0">
            <a:spAutoFit/>
          </a:bodyPr>
          <a:lstStyle/>
          <a:p>
            <a:r>
              <a:rPr lang="en-US" sz="1600" err="1">
                <a:solidFill>
                  <a:srgbClr val="3364A4"/>
                </a:solidFill>
                <a:latin typeface="Consolas" panose="020B0609020204030204" pitchFamily="49" charset="0"/>
              </a:rPr>
              <a:t>ContentPage</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historyPage</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OnLaunched</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LaunchActivitedEventArgs</a:t>
            </a:r>
            <a:r>
              <a:rPr lang="en-US" sz="1600">
                <a:latin typeface="Consolas" panose="020B0609020204030204" pitchFamily="49" charset="0"/>
                <a:ea typeface="Consolas" charset="0"/>
                <a:cs typeface="Consolas" panose="020B0609020204030204" pitchFamily="49" charset="0"/>
              </a:rPr>
              <a:t> e)</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(e);</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Frame.Navigate</a:t>
            </a:r>
            <a:r>
              <a:rPr lang="en-US" sz="1600">
                <a:latin typeface="Consolas" panose="020B0609020204030204" pitchFamily="49" charset="0"/>
                <a:ea typeface="Consolas" charset="0"/>
                <a:cs typeface="Consolas" panose="020B0609020204030204" pitchFamily="49" charset="0"/>
              </a:rPr>
              <a:t>(_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p:txBody>
      </p:sp>
      <p:sp>
        <p:nvSpPr>
          <p:cNvPr id="5" name="Rectangular Callout 4">
            <a:extLst>
              <a:ext uri="{FF2B5EF4-FFF2-40B4-BE49-F238E27FC236}">
                <a16:creationId xmlns:a16="http://schemas.microsoft.com/office/drawing/2014/main" id="{D9850854-0EE7-624E-8938-7C6938121701}"/>
              </a:ext>
            </a:extLst>
          </p:cNvPr>
          <p:cNvSpPr/>
          <p:nvPr/>
        </p:nvSpPr>
        <p:spPr>
          <a:xfrm>
            <a:off x="2768124" y="4726224"/>
            <a:ext cx="6655752" cy="1478878"/>
          </a:xfrm>
          <a:custGeom>
            <a:avLst/>
            <a:gdLst>
              <a:gd name="connsiteX0" fmla="*/ 0 w 6655752"/>
              <a:gd name="connsiteY0" fmla="*/ 0 h 1144600"/>
              <a:gd name="connsiteX1" fmla="*/ 1109292 w 6655752"/>
              <a:gd name="connsiteY1" fmla="*/ 0 h 1144600"/>
              <a:gd name="connsiteX2" fmla="*/ 2564195 w 6655752"/>
              <a:gd name="connsiteY2" fmla="*/ -511258 h 1144600"/>
              <a:gd name="connsiteX3" fmla="*/ 2773230 w 6655752"/>
              <a:gd name="connsiteY3" fmla="*/ 0 h 1144600"/>
              <a:gd name="connsiteX4" fmla="*/ 6655752 w 6655752"/>
              <a:gd name="connsiteY4" fmla="*/ 0 h 1144600"/>
              <a:gd name="connsiteX5" fmla="*/ 6655752 w 6655752"/>
              <a:gd name="connsiteY5" fmla="*/ 190767 h 1144600"/>
              <a:gd name="connsiteX6" fmla="*/ 6655752 w 6655752"/>
              <a:gd name="connsiteY6" fmla="*/ 190767 h 1144600"/>
              <a:gd name="connsiteX7" fmla="*/ 6655752 w 6655752"/>
              <a:gd name="connsiteY7" fmla="*/ 476917 h 1144600"/>
              <a:gd name="connsiteX8" fmla="*/ 6655752 w 6655752"/>
              <a:gd name="connsiteY8" fmla="*/ 1144600 h 1144600"/>
              <a:gd name="connsiteX9" fmla="*/ 2773230 w 6655752"/>
              <a:gd name="connsiteY9" fmla="*/ 1144600 h 1144600"/>
              <a:gd name="connsiteX10" fmla="*/ 1109292 w 6655752"/>
              <a:gd name="connsiteY10" fmla="*/ 1144600 h 1144600"/>
              <a:gd name="connsiteX11" fmla="*/ 1109292 w 6655752"/>
              <a:gd name="connsiteY11" fmla="*/ 1144600 h 1144600"/>
              <a:gd name="connsiteX12" fmla="*/ 0 w 6655752"/>
              <a:gd name="connsiteY12" fmla="*/ 1144600 h 1144600"/>
              <a:gd name="connsiteX13" fmla="*/ 0 w 6655752"/>
              <a:gd name="connsiteY13" fmla="*/ 476917 h 1144600"/>
              <a:gd name="connsiteX14" fmla="*/ 0 w 6655752"/>
              <a:gd name="connsiteY14" fmla="*/ 190767 h 1144600"/>
              <a:gd name="connsiteX15" fmla="*/ 0 w 6655752"/>
              <a:gd name="connsiteY15" fmla="*/ 190767 h 1144600"/>
              <a:gd name="connsiteX16" fmla="*/ 0 w 6655752"/>
              <a:gd name="connsiteY16" fmla="*/ 0 h 1144600"/>
              <a:gd name="connsiteX0" fmla="*/ 0 w 6655752"/>
              <a:gd name="connsiteY0" fmla="*/ 511258 h 1655858"/>
              <a:gd name="connsiteX1" fmla="*/ 1659898 w 6655752"/>
              <a:gd name="connsiteY1" fmla="*/ 511258 h 1655858"/>
              <a:gd name="connsiteX2" fmla="*/ 2564195 w 6655752"/>
              <a:gd name="connsiteY2" fmla="*/ 0 h 1655858"/>
              <a:gd name="connsiteX3" fmla="*/ 2773230 w 6655752"/>
              <a:gd name="connsiteY3" fmla="*/ 511258 h 1655858"/>
              <a:gd name="connsiteX4" fmla="*/ 6655752 w 6655752"/>
              <a:gd name="connsiteY4" fmla="*/ 511258 h 1655858"/>
              <a:gd name="connsiteX5" fmla="*/ 6655752 w 6655752"/>
              <a:gd name="connsiteY5" fmla="*/ 702025 h 1655858"/>
              <a:gd name="connsiteX6" fmla="*/ 6655752 w 6655752"/>
              <a:gd name="connsiteY6" fmla="*/ 702025 h 1655858"/>
              <a:gd name="connsiteX7" fmla="*/ 6655752 w 6655752"/>
              <a:gd name="connsiteY7" fmla="*/ 988175 h 1655858"/>
              <a:gd name="connsiteX8" fmla="*/ 6655752 w 6655752"/>
              <a:gd name="connsiteY8" fmla="*/ 1655858 h 1655858"/>
              <a:gd name="connsiteX9" fmla="*/ 2773230 w 6655752"/>
              <a:gd name="connsiteY9" fmla="*/ 1655858 h 1655858"/>
              <a:gd name="connsiteX10" fmla="*/ 1109292 w 6655752"/>
              <a:gd name="connsiteY10" fmla="*/ 1655858 h 1655858"/>
              <a:gd name="connsiteX11" fmla="*/ 1109292 w 6655752"/>
              <a:gd name="connsiteY11" fmla="*/ 1655858 h 1655858"/>
              <a:gd name="connsiteX12" fmla="*/ 0 w 6655752"/>
              <a:gd name="connsiteY12" fmla="*/ 1655858 h 1655858"/>
              <a:gd name="connsiteX13" fmla="*/ 0 w 6655752"/>
              <a:gd name="connsiteY13" fmla="*/ 988175 h 1655858"/>
              <a:gd name="connsiteX14" fmla="*/ 0 w 6655752"/>
              <a:gd name="connsiteY14" fmla="*/ 702025 h 1655858"/>
              <a:gd name="connsiteX15" fmla="*/ 0 w 6655752"/>
              <a:gd name="connsiteY15" fmla="*/ 702025 h 1655858"/>
              <a:gd name="connsiteX16" fmla="*/ 0 w 6655752"/>
              <a:gd name="connsiteY16" fmla="*/ 511258 h 1655858"/>
              <a:gd name="connsiteX0" fmla="*/ 0 w 6655752"/>
              <a:gd name="connsiteY0" fmla="*/ 255620 h 1400220"/>
              <a:gd name="connsiteX1" fmla="*/ 1659898 w 6655752"/>
              <a:gd name="connsiteY1" fmla="*/ 255620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964095 w 6655752"/>
              <a:gd name="connsiteY3" fmla="*/ 226124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728120 w 6655752"/>
              <a:gd name="connsiteY3" fmla="*/ 324446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34278 h 1478878"/>
              <a:gd name="connsiteX1" fmla="*/ 352208 w 6655752"/>
              <a:gd name="connsiteY1" fmla="*/ 324446 h 1478878"/>
              <a:gd name="connsiteX2" fmla="*/ 528918 w 6655752"/>
              <a:gd name="connsiteY2" fmla="*/ 0 h 1478878"/>
              <a:gd name="connsiteX3" fmla="*/ 728120 w 6655752"/>
              <a:gd name="connsiteY3" fmla="*/ 314614 h 1478878"/>
              <a:gd name="connsiteX4" fmla="*/ 6655752 w 6655752"/>
              <a:gd name="connsiteY4" fmla="*/ 334278 h 1478878"/>
              <a:gd name="connsiteX5" fmla="*/ 6655752 w 6655752"/>
              <a:gd name="connsiteY5" fmla="*/ 525045 h 1478878"/>
              <a:gd name="connsiteX6" fmla="*/ 6655752 w 6655752"/>
              <a:gd name="connsiteY6" fmla="*/ 525045 h 1478878"/>
              <a:gd name="connsiteX7" fmla="*/ 6655752 w 6655752"/>
              <a:gd name="connsiteY7" fmla="*/ 811195 h 1478878"/>
              <a:gd name="connsiteX8" fmla="*/ 6655752 w 6655752"/>
              <a:gd name="connsiteY8" fmla="*/ 1478878 h 1478878"/>
              <a:gd name="connsiteX9" fmla="*/ 2773230 w 6655752"/>
              <a:gd name="connsiteY9" fmla="*/ 1478878 h 1478878"/>
              <a:gd name="connsiteX10" fmla="*/ 1109292 w 6655752"/>
              <a:gd name="connsiteY10" fmla="*/ 1478878 h 1478878"/>
              <a:gd name="connsiteX11" fmla="*/ 1109292 w 6655752"/>
              <a:gd name="connsiteY11" fmla="*/ 1478878 h 1478878"/>
              <a:gd name="connsiteX12" fmla="*/ 0 w 6655752"/>
              <a:gd name="connsiteY12" fmla="*/ 1478878 h 1478878"/>
              <a:gd name="connsiteX13" fmla="*/ 0 w 6655752"/>
              <a:gd name="connsiteY13" fmla="*/ 811195 h 1478878"/>
              <a:gd name="connsiteX14" fmla="*/ 0 w 6655752"/>
              <a:gd name="connsiteY14" fmla="*/ 525045 h 1478878"/>
              <a:gd name="connsiteX15" fmla="*/ 0 w 6655752"/>
              <a:gd name="connsiteY15" fmla="*/ 525045 h 1478878"/>
              <a:gd name="connsiteX16" fmla="*/ 0 w 6655752"/>
              <a:gd name="connsiteY16" fmla="*/ 334278 h 14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52" h="1478878">
                <a:moveTo>
                  <a:pt x="0" y="334278"/>
                </a:moveTo>
                <a:lnTo>
                  <a:pt x="352208" y="324446"/>
                </a:lnTo>
                <a:lnTo>
                  <a:pt x="528918" y="0"/>
                </a:lnTo>
                <a:lnTo>
                  <a:pt x="728120" y="314614"/>
                </a:lnTo>
                <a:lnTo>
                  <a:pt x="6655752" y="334278"/>
                </a:lnTo>
                <a:lnTo>
                  <a:pt x="6655752" y="525045"/>
                </a:lnTo>
                <a:lnTo>
                  <a:pt x="6655752" y="525045"/>
                </a:lnTo>
                <a:lnTo>
                  <a:pt x="6655752" y="811195"/>
                </a:lnTo>
                <a:lnTo>
                  <a:pt x="6655752" y="1478878"/>
                </a:lnTo>
                <a:lnTo>
                  <a:pt x="2773230" y="1478878"/>
                </a:lnTo>
                <a:lnTo>
                  <a:pt x="1109292" y="1478878"/>
                </a:lnTo>
                <a:lnTo>
                  <a:pt x="1109292" y="1478878"/>
                </a:lnTo>
                <a:lnTo>
                  <a:pt x="0" y="1478878"/>
                </a:lnTo>
                <a:lnTo>
                  <a:pt x="0" y="811195"/>
                </a:lnTo>
                <a:lnTo>
                  <a:pt x="0" y="525045"/>
                </a:lnTo>
                <a:lnTo>
                  <a:pt x="0" y="525045"/>
                </a:lnTo>
                <a:lnTo>
                  <a:pt x="0" y="334278"/>
                </a:lnTo>
                <a:close/>
              </a:path>
            </a:pathLst>
          </a:custGeom>
          <a:noFill/>
          <a:ln w="28575">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3E50"/>
              </a:solidFill>
              <a:latin typeface="Calibri Light" panose="020F0302020204030204" pitchFamily="34" charset="0"/>
              <a:cs typeface="Calibri Light" panose="020F0302020204030204" pitchFamily="34" charset="0"/>
            </a:endParaRPr>
          </a:p>
          <a:p>
            <a:r>
              <a:rPr lang="en-US" sz="2000" err="1">
                <a:solidFill>
                  <a:srgbClr val="2D3E50"/>
                </a:solidFill>
                <a:latin typeface="Calibri Light" panose="020F0302020204030204" pitchFamily="34" charset="0"/>
                <a:cs typeface="Calibri Light" panose="020F0302020204030204" pitchFamily="34" charset="0"/>
              </a:rPr>
              <a:t>Xamarin.Forms</a:t>
            </a:r>
            <a:r>
              <a:rPr lang="en-US" sz="2000">
                <a:solidFill>
                  <a:srgbClr val="2D3E50"/>
                </a:solidFill>
                <a:latin typeface="Calibri Light" panose="020F0302020204030204" pitchFamily="34" charset="0"/>
                <a:cs typeface="Calibri Light" panose="020F0302020204030204" pitchFamily="34" charset="0"/>
              </a:rPr>
              <a:t> </a:t>
            </a:r>
            <a:r>
              <a:rPr lang="en-US" sz="2000">
                <a:solidFill>
                  <a:srgbClr val="2D3E50"/>
                </a:solidFill>
                <a:latin typeface="Calibri Light" panose="020F0302020204030204" pitchFamily="34" charset="0"/>
                <a:ea typeface="Segoe UI Light" charset="0"/>
                <a:cs typeface="Calibri Light" panose="020F0302020204030204" pitchFamily="34" charset="0"/>
              </a:rPr>
              <a:t>exposes a method to pass a </a:t>
            </a:r>
            <a:r>
              <a:rPr lang="en-US" sz="2000" err="1">
                <a:solidFill>
                  <a:srgbClr val="2D3E50"/>
                </a:solidFill>
                <a:latin typeface="Calibri Light" panose="020F0302020204030204" pitchFamily="34" charset="0"/>
                <a:cs typeface="Calibri Light" panose="020F0302020204030204" pitchFamily="34" charset="0"/>
              </a:rPr>
              <a:t>ContentPage</a:t>
            </a:r>
            <a:r>
              <a:rPr lang="en-US" sz="2000">
                <a:solidFill>
                  <a:srgbClr val="2D3E50"/>
                </a:solidFill>
                <a:latin typeface="Calibri Light" panose="020F0302020204030204" pitchFamily="34" charset="0"/>
                <a:ea typeface="Segoe UI Light" charset="0"/>
                <a:cs typeface="Calibri Light" panose="020F0302020204030204" pitchFamily="34" charset="0"/>
              </a:rPr>
              <a:t> directly to </a:t>
            </a:r>
            <a:r>
              <a:rPr lang="en-US" sz="2000" err="1">
                <a:solidFill>
                  <a:srgbClr val="2D3E50"/>
                </a:solidFill>
                <a:latin typeface="Calibri Light" panose="020F0302020204030204" pitchFamily="34" charset="0"/>
                <a:cs typeface="Calibri Light" panose="020F0302020204030204" pitchFamily="34" charset="0"/>
              </a:rPr>
              <a:t>Frame.Navigate</a:t>
            </a:r>
            <a:r>
              <a:rPr lang="en-US" sz="2000">
                <a:solidFill>
                  <a:srgbClr val="2D3E50"/>
                </a:solidFill>
                <a:latin typeface="Calibri Light" panose="020F0302020204030204" pitchFamily="34" charset="0"/>
                <a:ea typeface="Segoe UI Light" charset="0"/>
                <a:cs typeface="Calibri Light" panose="020F0302020204030204" pitchFamily="34" charset="0"/>
              </a:rPr>
              <a:t>. Instead, you could also work with a </a:t>
            </a:r>
            <a:r>
              <a:rPr lang="en-US" sz="2000" err="1">
                <a:solidFill>
                  <a:srgbClr val="2D3E50"/>
                </a:solidFill>
                <a:latin typeface="Calibri Light" panose="020F0302020204030204" pitchFamily="34" charset="0"/>
                <a:cs typeface="Calibri Light" panose="020F0302020204030204" pitchFamily="34" charset="0"/>
              </a:rPr>
              <a:t>FrameworkElement</a:t>
            </a:r>
            <a:r>
              <a:rPr lang="en-US" sz="2000">
                <a:solidFill>
                  <a:srgbClr val="2D3E50"/>
                </a:solidFill>
                <a:latin typeface="Calibri Light" panose="020F0302020204030204" pitchFamily="34" charset="0"/>
                <a:ea typeface="Segoe UI Light" charset="0"/>
                <a:cs typeface="Calibri Light" panose="020F0302020204030204" pitchFamily="34" charset="0"/>
              </a:rPr>
              <a:t> using a similar extension method  </a:t>
            </a:r>
          </a:p>
        </p:txBody>
      </p:sp>
    </p:spTree>
    <p:extLst>
      <p:ext uri="{BB962C8B-B14F-4D97-AF65-F5344CB8AC3E}">
        <p14:creationId xmlns:p14="http://schemas.microsoft.com/office/powerpoint/2010/main" val="37314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474E-D133-5148-B9A0-969554F345D1}"/>
              </a:ext>
            </a:extLst>
          </p:cNvPr>
          <p:cNvSpPr>
            <a:spLocks noGrp="1"/>
          </p:cNvSpPr>
          <p:nvPr>
            <p:ph type="title"/>
          </p:nvPr>
        </p:nvSpPr>
        <p:spPr/>
        <p:txBody>
          <a:bodyPr/>
          <a:lstStyle/>
          <a:p>
            <a:r>
              <a:rPr lang="en-US" err="1"/>
              <a:t>Xamarin.Forms</a:t>
            </a:r>
            <a:r>
              <a:rPr lang="en-US"/>
              <a:t> Native Forms - </a:t>
            </a:r>
            <a:r>
              <a:rPr lang="en-US" err="1"/>
              <a:t>Gotchas</a:t>
            </a:r>
            <a:endParaRPr lang="en-US"/>
          </a:p>
        </p:txBody>
      </p:sp>
      <p:sp>
        <p:nvSpPr>
          <p:cNvPr id="3" name="Content Placeholder 2">
            <a:extLst>
              <a:ext uri="{FF2B5EF4-FFF2-40B4-BE49-F238E27FC236}">
                <a16:creationId xmlns:a16="http://schemas.microsoft.com/office/drawing/2014/main" id="{473C5C7E-49EC-8F42-BF30-AF74E2C953D5}"/>
              </a:ext>
            </a:extLst>
          </p:cNvPr>
          <p:cNvSpPr>
            <a:spLocks noGrp="1"/>
          </p:cNvSpPr>
          <p:nvPr>
            <p:ph idx="1"/>
          </p:nvPr>
        </p:nvSpPr>
        <p:spPr>
          <a:xfrm>
            <a:off x="609600" y="1338990"/>
            <a:ext cx="10636738" cy="4398719"/>
          </a:xfrm>
        </p:spPr>
        <p:txBody>
          <a:bodyPr/>
          <a:lstStyle/>
          <a:p>
            <a:r>
              <a:rPr lang="en-US"/>
              <a:t>Navigation</a:t>
            </a:r>
          </a:p>
          <a:p>
            <a:pPr marL="685811" lvl="1" indent="-457200"/>
            <a:r>
              <a:rPr lang="en-US"/>
              <a:t>Xamarin.Forms navigation is not allowed—an exception will be thrown if used</a:t>
            </a:r>
          </a:p>
          <a:p>
            <a:r>
              <a:rPr lang="en-US"/>
              <a:t>Messaging</a:t>
            </a:r>
          </a:p>
          <a:p>
            <a:pPr marL="685811" lvl="1" indent="-457200"/>
            <a:r>
              <a:rPr lang="en-US"/>
              <a:t>Native Forms extension methods do not map the events or custom class properties to the native view</a:t>
            </a:r>
          </a:p>
          <a:p>
            <a:pPr marL="685811" lvl="1" indent="-457200"/>
            <a:r>
              <a:rPr lang="en-US"/>
              <a:t>Events and messaging should be done from the original </a:t>
            </a:r>
            <a:r>
              <a:rPr lang="en-US" err="1"/>
              <a:t>ContentPage</a:t>
            </a:r>
            <a:endParaRPr lang="en-US"/>
          </a:p>
          <a:p>
            <a:r>
              <a:rPr lang="en-US"/>
              <a:t>Toolbar items</a:t>
            </a:r>
          </a:p>
          <a:p>
            <a:pPr marL="685811" lvl="1" indent="-457200"/>
            <a:r>
              <a:rPr lang="en-US"/>
              <a:t>The </a:t>
            </a:r>
            <a:r>
              <a:rPr lang="en-US" err="1"/>
              <a:t>ToolbarItem</a:t>
            </a:r>
            <a:r>
              <a:rPr lang="en-US"/>
              <a:t> and Title properties on the </a:t>
            </a:r>
            <a:r>
              <a:rPr lang="en-US" err="1"/>
              <a:t>ContentPage</a:t>
            </a:r>
            <a:r>
              <a:rPr lang="en-US"/>
              <a:t> do not transfer to native view</a:t>
            </a:r>
          </a:p>
          <a:p>
            <a:pPr marL="685811" lvl="1" indent="-457200"/>
            <a:r>
              <a:rPr lang="en-US"/>
              <a:t>Manually add the native toolbar item/title after you create the native view</a:t>
            </a:r>
          </a:p>
        </p:txBody>
      </p:sp>
    </p:spTree>
    <p:extLst>
      <p:ext uri="{BB962C8B-B14F-4D97-AF65-F5344CB8AC3E}">
        <p14:creationId xmlns:p14="http://schemas.microsoft.com/office/powerpoint/2010/main" val="2333599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7: Native Forms</a:t>
            </a:r>
          </a:p>
        </p:txBody>
      </p:sp>
      <p:sp>
        <p:nvSpPr>
          <p:cNvPr id="3" name="Text Placeholder 2"/>
          <p:cNvSpPr>
            <a:spLocks noGrp="1"/>
          </p:cNvSpPr>
          <p:nvPr>
            <p:ph type="body" idx="1"/>
          </p:nvPr>
        </p:nvSpPr>
        <p:spPr>
          <a:xfrm>
            <a:off x="609599" y="1870516"/>
            <a:ext cx="5305679" cy="3862374"/>
          </a:xfrm>
        </p:spPr>
        <p:txBody>
          <a:bodyPr>
            <a:normAutofit/>
          </a:bodyPr>
          <a:lstStyle/>
          <a:p>
            <a:pPr>
              <a:buFont typeface="+mj-lt"/>
              <a:buAutoNum type="arabicPeriod"/>
            </a:pPr>
            <a:r>
              <a:rPr lang="en-US" sz="2000"/>
              <a:t>Replace the </a:t>
            </a:r>
            <a:r>
              <a:rPr lang="en-US" sz="2000" err="1"/>
              <a:t>Xamarin.Native</a:t>
            </a:r>
            <a:r>
              <a:rPr lang="en-US" sz="2000"/>
              <a:t> implementation of the </a:t>
            </a:r>
            <a:r>
              <a:rPr lang="en-US" sz="2000" err="1"/>
              <a:t>WeatherListPage</a:t>
            </a:r>
            <a:r>
              <a:rPr lang="en-US" sz="2000"/>
              <a:t> with the </a:t>
            </a:r>
            <a:r>
              <a:rPr lang="en-US" sz="2000" err="1"/>
              <a:t>Xamarin.Forms</a:t>
            </a:r>
            <a:r>
              <a:rPr lang="en-US" sz="2000"/>
              <a:t> </a:t>
            </a:r>
            <a:r>
              <a:rPr lang="en-US" sz="2000" err="1"/>
              <a:t>ContentPage</a:t>
            </a:r>
            <a:endParaRPr lang="en-US" sz="2000"/>
          </a:p>
          <a:p>
            <a:pPr>
              <a:buFont typeface="+mj-lt"/>
              <a:buAutoNum type="arabicPeriod"/>
            </a:pPr>
            <a:r>
              <a:rPr lang="en-US" sz="2000"/>
              <a:t>Use Native Forms to embed the </a:t>
            </a:r>
            <a:r>
              <a:rPr lang="en-US" sz="2000" err="1"/>
              <a:t>ContentPage</a:t>
            </a:r>
            <a:r>
              <a:rPr lang="en-US" sz="2000"/>
              <a:t> in our native platform app</a:t>
            </a:r>
          </a:p>
          <a:p>
            <a:pPr>
              <a:buFont typeface="+mj-lt"/>
              <a:buAutoNum type="arabicPeriod"/>
            </a:pPr>
            <a:r>
              <a:rPr lang="en-US" sz="2000"/>
              <a:t>Enable all functionality that existed on the Xamarin.Forms implementation of the page: navigation, toolbar items, pull-to-refresh etc.</a:t>
            </a:r>
          </a:p>
        </p:txBody>
      </p:sp>
      <p:pic>
        <p:nvPicPr>
          <p:cNvPr id="7" name="Picture 6">
            <a:extLst>
              <a:ext uri="{FF2B5EF4-FFF2-40B4-BE49-F238E27FC236}">
                <a16:creationId xmlns:a16="http://schemas.microsoft.com/office/drawing/2014/main" id="{DB7C619F-AB57-6543-B4F0-CD0B41FD6161}"/>
              </a:ext>
            </a:extLst>
          </p:cNvPr>
          <p:cNvPicPr>
            <a:picLocks noChangeAspect="1"/>
          </p:cNvPicPr>
          <p:nvPr/>
        </p:nvPicPr>
        <p:blipFill rotWithShape="1">
          <a:blip r:embed="rId3">
            <a:extLst>
              <a:ext uri="{28A0092B-C50C-407E-A947-70E740481C1C}">
                <a14:useLocalDpi xmlns:a14="http://schemas.microsoft.com/office/drawing/2010/main" val="0"/>
              </a:ext>
            </a:extLst>
          </a:blip>
          <a:srcRect l="16333" t="13403" r="16245" b="18241"/>
          <a:stretch/>
        </p:blipFill>
        <p:spPr>
          <a:xfrm>
            <a:off x="9166113" y="1235321"/>
            <a:ext cx="2721760" cy="4846320"/>
          </a:xfrm>
          <a:prstGeom prst="rect">
            <a:avLst/>
          </a:prstGeom>
        </p:spPr>
      </p:pic>
      <p:pic>
        <p:nvPicPr>
          <p:cNvPr id="8" name="Picture 7">
            <a:extLst>
              <a:ext uri="{FF2B5EF4-FFF2-40B4-BE49-F238E27FC236}">
                <a16:creationId xmlns:a16="http://schemas.microsoft.com/office/drawing/2014/main" id="{8FE762ED-12CE-804F-95B5-DC10F1D3A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91" t="12784" r="13479" b="15978"/>
          <a:stretch/>
        </p:blipFill>
        <p:spPr>
          <a:xfrm>
            <a:off x="6251476" y="1235321"/>
            <a:ext cx="2727052" cy="4846320"/>
          </a:xfrm>
          <a:prstGeom prst="rect">
            <a:avLst/>
          </a:prstGeom>
        </p:spPr>
      </p:pic>
      <p:sp>
        <p:nvSpPr>
          <p:cNvPr id="9" name="Rectangle 8">
            <a:extLst>
              <a:ext uri="{FF2B5EF4-FFF2-40B4-BE49-F238E27FC236}">
                <a16:creationId xmlns:a16="http://schemas.microsoft.com/office/drawing/2014/main" id="{A36D3776-D57D-44F6-B010-3358A4CB7812}"/>
              </a:ext>
            </a:extLst>
          </p:cNvPr>
          <p:cNvSpPr/>
          <p:nvPr/>
        </p:nvSpPr>
        <p:spPr>
          <a:xfrm>
            <a:off x="951891" y="5142922"/>
            <a:ext cx="5768712" cy="938719"/>
          </a:xfrm>
          <a:prstGeom prst="rect">
            <a:avLst/>
          </a:prstGeom>
        </p:spPr>
        <p:txBody>
          <a:bodyPr wrap="square">
            <a:spAutoFit/>
          </a:bodyPr>
          <a:lstStyle/>
          <a:p>
            <a:r>
              <a:rPr lang="en-US" b="1"/>
              <a:t>Note</a:t>
            </a:r>
            <a:r>
              <a:rPr lang="en-US"/>
              <a:t>: Add the Xamarin.Forms NuGet package to your platform project in order to access </a:t>
            </a:r>
            <a:r>
              <a:rPr lang="en-US" sz="1900" b="1">
                <a:latin typeface="Consolas" panose="020B0609020204030204" pitchFamily="49" charset="0"/>
                <a:cs typeface="Arial" charset="0"/>
                <a:sym typeface="Quattrocento Sans"/>
              </a:rPr>
              <a:t>global</a:t>
            </a:r>
            <a:r>
              <a:rPr lang="en-US" sz="1900" b="1">
                <a:latin typeface="Consolas" panose="020B0609020204030204" pitchFamily="49" charset="0"/>
                <a:cs typeface="Arial" charset="0"/>
              </a:rPr>
              <a:t>::</a:t>
            </a:r>
            <a:r>
              <a:rPr lang="en-US" sz="1900" b="1" err="1">
                <a:latin typeface="Consolas" panose="020B0609020204030204" pitchFamily="49" charset="0"/>
                <a:cs typeface="Arial" charset="0"/>
              </a:rPr>
              <a:t>Xamarin.Forms.Forms.Init</a:t>
            </a:r>
            <a:r>
              <a:rPr lang="en-US" sz="1900" b="1">
                <a:latin typeface="Consolas" panose="020B0609020204030204" pitchFamily="49" charset="0"/>
                <a:cs typeface="Arial" charset="0"/>
              </a:rPr>
              <a:t>() </a:t>
            </a:r>
          </a:p>
        </p:txBody>
      </p:sp>
    </p:spTree>
    <p:extLst>
      <p:ext uri="{BB962C8B-B14F-4D97-AF65-F5344CB8AC3E}">
        <p14:creationId xmlns:p14="http://schemas.microsoft.com/office/powerpoint/2010/main" val="4213652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p:txBody>
          <a:bodyPr>
            <a:normAutofit/>
          </a:bodyPr>
          <a:lstStyle/>
          <a:p>
            <a:r>
              <a:rPr lang="en-US"/>
              <a:t>Let you implement features or behaviors that only apply to one platform without requiring custom renderers. </a:t>
            </a:r>
          </a:p>
          <a:p>
            <a:r>
              <a:rPr lang="en-US"/>
              <a:t>You can easily consume a platform-specific via a fluent code API or XAML. </a:t>
            </a:r>
          </a:p>
          <a:p>
            <a:r>
              <a:rPr lang="en-US"/>
              <a:t>Similar to effects, except that platform-specifics are generally only available on one platform, such as a translucent navigation bar on iOS. </a:t>
            </a:r>
          </a:p>
          <a:p>
            <a:r>
              <a:rPr lang="en-US"/>
              <a:t>Allows the Xamarin.Forms API surface to contain features that are only available on certain platforms for more platform-specific customization out-of-the-box.</a:t>
            </a:r>
          </a:p>
          <a:p>
            <a:pPr marL="0" indent="0">
              <a:buNone/>
            </a:pPr>
            <a:endParaRPr lang="en-US"/>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4"/>
          <p:cNvSpPr/>
          <p:nvPr/>
        </p:nvSpPr>
        <p:spPr>
          <a:xfrm>
            <a:off x="1061778" y="5941089"/>
            <a:ext cx="9038984" cy="646331"/>
          </a:xfrm>
          <a:prstGeom prst="rect">
            <a:avLst/>
          </a:prstGeom>
        </p:spPr>
        <p:txBody>
          <a:bodyPr wrap="square">
            <a:spAutoFit/>
          </a:bodyPr>
          <a:lstStyle/>
          <a:p>
            <a:r>
              <a:rPr lang="en-US"/>
              <a:t>For more information about bringing platform-specific functionality to Xamarin.Forms apps, see: </a:t>
            </a:r>
            <a:r>
              <a:rPr lang="en-US">
                <a:hlinkClick r:id="rId4"/>
              </a:rPr>
              <a:t>https://blog.xamarin.com/bringing-platform-specific-functionality-to-xamarin-forms-apps/</a:t>
            </a:r>
            <a:r>
              <a:rPr lang="en-US"/>
              <a:t> </a:t>
            </a:r>
          </a:p>
        </p:txBody>
      </p:sp>
    </p:spTree>
    <p:extLst>
      <p:ext uri="{BB962C8B-B14F-4D97-AF65-F5344CB8AC3E}">
        <p14:creationId xmlns:p14="http://schemas.microsoft.com/office/powerpoint/2010/main" val="2194621960"/>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What Xamarin.Forms includes</a:t>
            </a:r>
          </a:p>
        </p:txBody>
      </p:sp>
      <p:sp>
        <p:nvSpPr>
          <p:cNvPr id="10" name="Text Placeholder 18"/>
          <p:cNvSpPr txBox="1">
            <a:spLocks/>
          </p:cNvSpPr>
          <p:nvPr/>
        </p:nvSpPr>
        <p:spPr>
          <a:xfrm>
            <a:off x="5749228" y="1652067"/>
            <a:ext cx="5545074" cy="3983333"/>
          </a:xfrm>
          <a:prstGeom prst="rect">
            <a:avLst/>
          </a:prstGeom>
        </p:spPr>
        <p:txBody>
          <a:bodyPr vert="horz" wrap="square" lIns="143428" tIns="89642" rIns="143428" bIns="89642"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solidFill>
                  <a:schemeClr val="tx1"/>
                </a:solidFill>
                <a:latin typeface="Calibri"/>
                <a:ea typeface="+mn-ea"/>
                <a:cs typeface="Calibri Light"/>
              </a:rPr>
              <a:t>40+ pages, layouts, and controls</a:t>
            </a:r>
          </a:p>
          <a:p>
            <a:pPr lvl="1"/>
            <a:r>
              <a:rPr lang="en-US" sz="2000">
                <a:solidFill>
                  <a:schemeClr val="tx1"/>
                </a:solidFill>
                <a:latin typeface="Calibri"/>
                <a:cs typeface="Calibri Light"/>
              </a:rPr>
              <a:t>(Build from code behind or XAML)</a:t>
            </a:r>
          </a:p>
          <a:p>
            <a:pPr>
              <a:lnSpc>
                <a:spcPct val="110000"/>
              </a:lnSpc>
              <a:buFont typeface="Arial" panose="020B0604020202020204" pitchFamily="34" charset="0"/>
              <a:buChar char="•"/>
            </a:pPr>
            <a:r>
              <a:rPr lang="en-US">
                <a:solidFill>
                  <a:schemeClr val="tx1"/>
                </a:solidFill>
                <a:latin typeface="Calibri"/>
                <a:ea typeface="+mn-ea"/>
                <a:cs typeface="Calibri Light"/>
              </a:rPr>
              <a:t>Two-way data binding</a:t>
            </a:r>
          </a:p>
          <a:p>
            <a:pPr>
              <a:lnSpc>
                <a:spcPct val="110000"/>
              </a:lnSpc>
              <a:buFont typeface="Arial" panose="020B0604020202020204" pitchFamily="34" charset="0"/>
              <a:buChar char="•"/>
            </a:pPr>
            <a:r>
              <a:rPr lang="en-US">
                <a:solidFill>
                  <a:schemeClr val="tx1"/>
                </a:solidFill>
                <a:latin typeface="Calibri"/>
                <a:ea typeface="+mn-ea"/>
                <a:cs typeface="Calibri Light"/>
              </a:rPr>
              <a:t>Navigation</a:t>
            </a:r>
          </a:p>
          <a:p>
            <a:pPr>
              <a:lnSpc>
                <a:spcPct val="110000"/>
              </a:lnSpc>
              <a:buFont typeface="Arial" panose="020B0604020202020204" pitchFamily="34" charset="0"/>
              <a:buChar char="•"/>
            </a:pPr>
            <a:r>
              <a:rPr lang="en-US">
                <a:solidFill>
                  <a:schemeClr val="tx1"/>
                </a:solidFill>
                <a:latin typeface="Calibri"/>
                <a:ea typeface="+mn-ea"/>
                <a:cs typeface="Calibri Light"/>
              </a:rPr>
              <a:t>Native embedding</a:t>
            </a:r>
          </a:p>
          <a:p>
            <a:pPr>
              <a:lnSpc>
                <a:spcPct val="110000"/>
              </a:lnSpc>
              <a:buFont typeface="Arial" panose="020B0604020202020204" pitchFamily="34" charset="0"/>
              <a:buChar char="•"/>
            </a:pPr>
            <a:r>
              <a:rPr lang="en-US">
                <a:solidFill>
                  <a:schemeClr val="tx1"/>
                </a:solidFill>
                <a:latin typeface="Calibri"/>
                <a:ea typeface="+mn-ea"/>
                <a:cs typeface="Calibri Light"/>
              </a:rPr>
              <a:t>Custom renderers</a:t>
            </a:r>
          </a:p>
          <a:p>
            <a:pPr>
              <a:lnSpc>
                <a:spcPct val="110000"/>
              </a:lnSpc>
              <a:buFont typeface="Arial" panose="020B0604020202020204" pitchFamily="34" charset="0"/>
              <a:buChar char="•"/>
            </a:pPr>
            <a:r>
              <a:rPr lang="en-US">
                <a:solidFill>
                  <a:schemeClr val="tx1"/>
                </a:solidFill>
                <a:latin typeface="Calibri"/>
                <a:ea typeface="+mn-ea"/>
                <a:cs typeface="Calibri Light"/>
              </a:rPr>
              <a:t>Animation API</a:t>
            </a:r>
          </a:p>
          <a:p>
            <a:pPr>
              <a:lnSpc>
                <a:spcPct val="110000"/>
              </a:lnSpc>
              <a:buFont typeface="Arial" panose="020B0604020202020204" pitchFamily="34" charset="0"/>
              <a:buChar char="•"/>
            </a:pPr>
            <a:r>
              <a:rPr lang="en-US">
                <a:solidFill>
                  <a:schemeClr val="tx1"/>
                </a:solidFill>
                <a:latin typeface="Calibri"/>
                <a:ea typeface="+mn-ea"/>
                <a:cs typeface="Calibri Light"/>
              </a:rPr>
              <a:t>Dependency Service</a:t>
            </a:r>
          </a:p>
          <a:p>
            <a:pPr>
              <a:lnSpc>
                <a:spcPct val="110000"/>
              </a:lnSpc>
              <a:buFont typeface="Arial" panose="020B0604020202020204" pitchFamily="34" charset="0"/>
              <a:buChar char="•"/>
            </a:pPr>
            <a:r>
              <a:rPr lang="en-US">
                <a:solidFill>
                  <a:schemeClr val="tx1"/>
                </a:solidFill>
                <a:latin typeface="Calibri"/>
                <a:ea typeface="+mn-ea"/>
                <a:cs typeface="Calibri Light"/>
              </a:rPr>
              <a:t>Messaging Center</a:t>
            </a:r>
          </a:p>
          <a:p>
            <a:pPr marL="0" indent="0">
              <a:lnSpc>
                <a:spcPct val="110000"/>
              </a:lnSpc>
            </a:pPr>
            <a:endParaRPr lang="en-US" sz="2745">
              <a:solidFill>
                <a:schemeClr val="tx1"/>
              </a:solidFill>
              <a:latin typeface="+mj-lt"/>
            </a:endParaRPr>
          </a:p>
          <a:p>
            <a:pPr marL="0" indent="0">
              <a:lnSpc>
                <a:spcPct val="110000"/>
              </a:lnSpc>
            </a:pPr>
            <a:endParaRPr lang="en-US" sz="2745">
              <a:solidFill>
                <a:schemeClr val="tx1"/>
              </a:solidFill>
              <a:latin typeface="+mj-lt"/>
            </a:endParaRPr>
          </a:p>
        </p:txBody>
      </p:sp>
      <p:grpSp>
        <p:nvGrpSpPr>
          <p:cNvPr id="48" name="Group 47"/>
          <p:cNvGrpSpPr/>
          <p:nvPr/>
        </p:nvGrpSpPr>
        <p:grpSpPr>
          <a:xfrm>
            <a:off x="612648" y="1652067"/>
            <a:ext cx="4974704" cy="3602467"/>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rgbClr val="82B0BD">
                <a:alpha val="4862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5339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4" name="Rectangle 53"/>
            <p:cNvSpPr/>
            <p:nvPr/>
          </p:nvSpPr>
          <p:spPr bwMode="auto">
            <a:xfrm>
              <a:off x="6671469" y="2667001"/>
              <a:ext cx="4593431" cy="6984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71469" y="2662803"/>
              <a:ext cx="4583698" cy="709211"/>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200" b="1">
                  <a:solidFill>
                    <a:schemeClr val="bg1">
                      <a:lumMod val="85000"/>
                    </a:schemeClr>
                  </a:solidFill>
                  <a:latin typeface="Calibri Light" panose="020F0302020204030204" pitchFamily="34" charset="0"/>
                  <a:cs typeface="Calibri Light" panose="020F0302020204030204" pitchFamily="34" charset="0"/>
                </a:rPr>
                <a:t>Shared UI code</a:t>
              </a:r>
            </a:p>
          </p:txBody>
        </p:sp>
      </p:grpSp>
    </p:spTree>
    <p:custDataLst>
      <p:tags r:id="rId1"/>
    </p:custDataLst>
    <p:extLst>
      <p:ext uri="{BB962C8B-B14F-4D97-AF65-F5344CB8AC3E}">
        <p14:creationId xmlns:p14="http://schemas.microsoft.com/office/powerpoint/2010/main" val="13272722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platform-specifics</a:t>
            </a:r>
          </a:p>
        </p:txBody>
      </p:sp>
      <p:sp>
        <p:nvSpPr>
          <p:cNvPr id="3" name="Content Placeholder 2"/>
          <p:cNvSpPr>
            <a:spLocks noGrp="1"/>
          </p:cNvSpPr>
          <p:nvPr>
            <p:ph idx="1"/>
          </p:nvPr>
        </p:nvSpPr>
        <p:spPr>
          <a:xfrm>
            <a:off x="609600" y="1338990"/>
            <a:ext cx="10808262" cy="4398719"/>
          </a:xfrm>
        </p:spPr>
        <p:txBody>
          <a:bodyPr>
            <a:normAutofit fontScale="92500" lnSpcReduction="10000"/>
          </a:bodyPr>
          <a:lstStyle/>
          <a:p>
            <a:pPr marL="0" indent="0">
              <a:spcAft>
                <a:spcPts val="600"/>
              </a:spcAft>
              <a:buNone/>
            </a:pPr>
            <a:r>
              <a:rPr lang="en-US" dirty="0"/>
              <a:t>Consuming platform-specifics can be done in a two easy steps:</a:t>
            </a:r>
          </a:p>
          <a:p>
            <a:pPr marL="914400" lvl="1" indent="-457200">
              <a:buFont typeface="+mj-lt"/>
              <a:buAutoNum type="arabicPeriod"/>
            </a:pPr>
            <a:r>
              <a:rPr lang="en-US" dirty="0"/>
              <a:t>Bring in the </a:t>
            </a:r>
            <a:r>
              <a:rPr lang="en-US" sz="1700" b="1" dirty="0" err="1">
                <a:latin typeface="Consolas" panose="020B0609020204030204" pitchFamily="49" charset="0"/>
                <a:cs typeface="+mn-cs"/>
              </a:rPr>
              <a:t>Xamarin.Forms.PlatformConfiguration</a:t>
            </a:r>
            <a:r>
              <a:rPr lang="en-US" dirty="0"/>
              <a:t> namespace and the corresponding namespace, as well as the corresponding platform-specific namespace (e.g. </a:t>
            </a:r>
            <a:r>
              <a:rPr lang="en-US" sz="1700" b="1" dirty="0" err="1">
                <a:latin typeface="Consolas" panose="020B0609020204030204" pitchFamily="49" charset="0"/>
                <a:cs typeface="+mn-cs"/>
              </a:rPr>
              <a:t>Xamarin.Forms.PlatformConfiguration.iOSSpecific</a:t>
            </a:r>
            <a:r>
              <a:rPr lang="en-US" dirty="0"/>
              <a:t>, </a:t>
            </a:r>
            <a:r>
              <a:rPr lang="en-US" sz="1700" b="1" dirty="0" err="1">
                <a:latin typeface="Consolas" panose="020B0609020204030204" pitchFamily="49" charset="0"/>
                <a:cs typeface="+mn-cs"/>
              </a:rPr>
              <a:t>Xamarin.Forms.PlatformConfiguration.AndroidSpecific</a:t>
            </a:r>
            <a:r>
              <a:rPr lang="en-US" dirty="0"/>
              <a:t>, etc.)</a:t>
            </a:r>
          </a:p>
          <a:p>
            <a:pPr marL="914400" lvl="1" indent="-457200">
              <a:buFont typeface="+mj-lt"/>
              <a:buAutoNum type="arabicPeriod"/>
            </a:pPr>
            <a:r>
              <a:rPr lang="en-US" dirty="0"/>
              <a:t>Apply the platform-specific using the </a:t>
            </a:r>
            <a:r>
              <a:rPr lang="en-US" sz="1700" b="1" dirty="0">
                <a:latin typeface="Consolas" panose="020B0609020204030204" pitchFamily="49" charset="0"/>
                <a:cs typeface="+mn-cs"/>
              </a:rPr>
              <a:t>On&lt;T&gt;() </a:t>
            </a:r>
            <a:r>
              <a:rPr lang="en-US" dirty="0"/>
              <a:t>fluent API.</a:t>
            </a:r>
          </a:p>
          <a:p>
            <a:endParaRPr lang="en-US" dirty="0"/>
          </a:p>
          <a:p>
            <a:pPr marL="0" indent="0">
              <a:buNone/>
            </a:pPr>
            <a:r>
              <a:rPr lang="en-US" dirty="0"/>
              <a:t>Several platform-specifics built into Xamarin.Forms are available now:</a:t>
            </a:r>
          </a:p>
          <a:p>
            <a:pPr lvl="1"/>
            <a:r>
              <a:rPr lang="en-US" dirty="0"/>
              <a:t>[iOS] Blur support for any </a:t>
            </a:r>
            <a:r>
              <a:rPr lang="en-US" sz="1700" b="1" dirty="0" err="1">
                <a:latin typeface="Consolas" panose="020B0609020204030204" pitchFamily="49" charset="0"/>
                <a:cs typeface="+mn-cs"/>
              </a:rPr>
              <a:t>VisualElement</a:t>
            </a:r>
            <a:endParaRPr lang="en-US" sz="1700" b="1" dirty="0">
              <a:latin typeface="Consolas" panose="020B0609020204030204" pitchFamily="49" charset="0"/>
              <a:cs typeface="+mn-cs"/>
            </a:endParaRPr>
          </a:p>
          <a:p>
            <a:pPr lvl="1"/>
            <a:r>
              <a:rPr lang="en-US" dirty="0"/>
              <a:t>[iOS] Translucent navigation bar</a:t>
            </a:r>
          </a:p>
          <a:p>
            <a:pPr lvl="1"/>
            <a:r>
              <a:rPr lang="en-US" dirty="0"/>
              <a:t>[Windows] Toolbar placement options</a:t>
            </a:r>
          </a:p>
          <a:p>
            <a:pPr lvl="1"/>
            <a:r>
              <a:rPr lang="en-US" dirty="0"/>
              <a:t>[Windows] Partially collapsed navigation bar (with icons) on </a:t>
            </a:r>
            <a:r>
              <a:rPr lang="en-US" sz="1700" b="1" dirty="0" err="1">
                <a:latin typeface="Consolas" panose="020B0609020204030204" pitchFamily="49" charset="0"/>
                <a:cs typeface="+mn-cs"/>
              </a:rPr>
              <a:t>MasterDetailPage</a:t>
            </a:r>
            <a:endParaRPr lang="en-US" sz="1700" b="1" dirty="0">
              <a:latin typeface="Consolas" panose="020B0609020204030204" pitchFamily="49" charset="0"/>
              <a:cs typeface="+mn-cs"/>
            </a:endParaRPr>
          </a:p>
          <a:p>
            <a:pPr lvl="1"/>
            <a:r>
              <a:rPr lang="en-US" dirty="0"/>
              <a:t>[Android] </a:t>
            </a:r>
            <a:r>
              <a:rPr lang="en-US" sz="1700" b="1" dirty="0" err="1">
                <a:latin typeface="Consolas" panose="020B0609020204030204" pitchFamily="49" charset="0"/>
                <a:cs typeface="+mn-cs"/>
              </a:rPr>
              <a:t>adjustResize</a:t>
            </a:r>
            <a:r>
              <a:rPr lang="en-US" sz="1700" b="1" dirty="0">
                <a:latin typeface="Consolas" panose="020B0609020204030204" pitchFamily="49" charset="0"/>
                <a:cs typeface="+mn-cs"/>
              </a:rPr>
              <a:t>/</a:t>
            </a:r>
            <a:r>
              <a:rPr lang="en-US" sz="1700" b="1" dirty="0" err="1">
                <a:latin typeface="Consolas" panose="020B0609020204030204" pitchFamily="49" charset="0"/>
                <a:cs typeface="+mn-cs"/>
              </a:rPr>
              <a:t>adjustPan</a:t>
            </a:r>
            <a:endParaRPr lang="en-US" sz="1700" b="1" dirty="0">
              <a:latin typeface="Consolas" panose="020B0609020204030204" pitchFamily="49" charset="0"/>
              <a:cs typeface="+mn-cs"/>
            </a:endParaRPr>
          </a:p>
          <a:p>
            <a:endParaRPr lang="en-US" dirty="0"/>
          </a:p>
        </p:txBody>
      </p:sp>
    </p:spTree>
    <p:extLst>
      <p:ext uri="{BB962C8B-B14F-4D97-AF65-F5344CB8AC3E}">
        <p14:creationId xmlns:p14="http://schemas.microsoft.com/office/powerpoint/2010/main" val="1052071313"/>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a:xfrm>
            <a:off x="609600" y="1073158"/>
            <a:ext cx="10759710" cy="1028289"/>
          </a:xfrm>
        </p:spPr>
        <p:txBody>
          <a:bodyPr/>
          <a:lstStyle/>
          <a:p>
            <a:pPr marL="0" indent="0">
              <a:buNone/>
            </a:pPr>
            <a:r>
              <a:rPr lang="en-US"/>
              <a:t>There are currently only a handful of implementations of platform-specifics available. One of the most notable uses is for applying the Blur effect easily on iOS UI controls.</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3490873"/>
            <a:ext cx="8696960" cy="2906942"/>
          </a:xfrm>
          <a:prstGeom prst="rect">
            <a:avLst/>
          </a:prstGeom>
        </p:spPr>
      </p:pic>
      <p:sp>
        <p:nvSpPr>
          <p:cNvPr id="5" name="Rectangle 4"/>
          <p:cNvSpPr/>
          <p:nvPr/>
        </p:nvSpPr>
        <p:spPr>
          <a:xfrm>
            <a:off x="482824" y="2636790"/>
            <a:ext cx="11485296" cy="584775"/>
          </a:xfrm>
          <a:prstGeom prst="rect">
            <a:avLst/>
          </a:prstGeom>
        </p:spPr>
        <p:txBody>
          <a:bodyPr wrap="square">
            <a:spAutoFit/>
          </a:bodyPr>
          <a:lstStyle/>
          <a:p>
            <a:r>
              <a:rPr lang="en-US" sz="1600">
                <a:solidFill>
                  <a:srgbClr val="268BD2"/>
                </a:solidFill>
                <a:latin typeface="Consolas" panose="020B0609020204030204" pitchFamily="49" charset="0"/>
              </a:rPr>
              <a:t>&lt;</a:t>
            </a:r>
            <a:r>
              <a:rPr lang="en-US" sz="1600" err="1">
                <a:solidFill>
                  <a:srgbClr val="3364AD"/>
                </a:solidFill>
                <a:latin typeface="Consolas" panose="020B0609020204030204" pitchFamily="49" charset="0"/>
              </a:rPr>
              <a:t>BoxView</a:t>
            </a:r>
            <a:r>
              <a:rPr lang="en-US" sz="1600">
                <a:latin typeface="Consolas" panose="020B0609020204030204" pitchFamily="49" charset="0"/>
              </a:rPr>
              <a:t> x:</a:t>
            </a:r>
            <a:r>
              <a:rPr lang="en-US" sz="1600">
                <a:solidFill>
                  <a:srgbClr val="3364AD"/>
                </a:solidFill>
                <a:latin typeface="Consolas" panose="020B0609020204030204" pitchFamily="49" charset="0"/>
              </a:rPr>
              <a:t>Name</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"boxView"</a:t>
            </a:r>
            <a:r>
              <a:rPr lang="en-US" sz="1600">
                <a:latin typeface="Consolas" panose="020B0609020204030204" pitchFamily="49" charset="0"/>
              </a:rPr>
              <a:t> </a:t>
            </a:r>
            <a:r>
              <a:rPr lang="en-US" sz="1600" err="1">
                <a:latin typeface="Consolas" panose="020B0609020204030204" pitchFamily="49" charset="0"/>
              </a:rPr>
              <a:t>ios:</a:t>
            </a:r>
            <a:r>
              <a:rPr lang="en-US" sz="1600" err="1">
                <a:solidFill>
                  <a:srgbClr val="3364AD"/>
                </a:solidFill>
                <a:latin typeface="Consolas" panose="020B0609020204030204" pitchFamily="49" charset="0"/>
              </a:rPr>
              <a:t>VisualElement</a:t>
            </a:r>
            <a:r>
              <a:rPr lang="en-US" sz="1600" err="1">
                <a:latin typeface="Consolas" panose="020B0609020204030204" pitchFamily="49" charset="0"/>
              </a:rPr>
              <a:t>.</a:t>
            </a:r>
            <a:r>
              <a:rPr lang="en-US" sz="1600" err="1">
                <a:solidFill>
                  <a:srgbClr val="555753"/>
                </a:solidFill>
                <a:latin typeface="Consolas" panose="020B0609020204030204" pitchFamily="49" charset="0"/>
              </a:rPr>
              <a:t>BlurEffect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a:t>
            </a:r>
            <a:r>
              <a:rPr lang="en-US" sz="1600" err="1">
                <a:solidFill>
                  <a:srgbClr val="F57D00"/>
                </a:solidFill>
                <a:latin typeface="Consolas" panose="020B0609020204030204" pitchFamily="49" charset="0"/>
              </a:rPr>
              <a:t>ExtraLight</a:t>
            </a:r>
            <a:r>
              <a:rPr lang="en-US" sz="1600">
                <a:solidFill>
                  <a:srgbClr val="F57D00"/>
                </a:solidFill>
                <a:latin typeface="Consolas" panose="020B0609020204030204" pitchFamily="49" charset="0"/>
              </a:rPr>
              <a:t>"</a:t>
            </a:r>
            <a:r>
              <a:rPr lang="en-US" sz="1600">
                <a:latin typeface="Consolas" panose="020B0609020204030204" pitchFamily="49" charset="0"/>
              </a:rPr>
              <a:t> </a:t>
            </a:r>
            <a:r>
              <a:rPr lang="en-US" sz="1600" err="1">
                <a:solidFill>
                  <a:srgbClr val="3364AD"/>
                </a:solidFill>
                <a:latin typeface="Consolas" panose="020B0609020204030204" pitchFamily="49" charset="0"/>
              </a:rPr>
              <a:t>HeightRequest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err="1">
                <a:solidFill>
                  <a:srgbClr val="3364AD"/>
                </a:solidFill>
                <a:latin typeface="Consolas" panose="020B0609020204030204" pitchFamily="49" charset="0"/>
              </a:rPr>
              <a:t>WidthRequest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
        <p:nvSpPr>
          <p:cNvPr id="6" name="Rectangle 5"/>
          <p:cNvSpPr/>
          <p:nvPr/>
        </p:nvSpPr>
        <p:spPr>
          <a:xfrm>
            <a:off x="482824" y="2147744"/>
            <a:ext cx="11709176" cy="338554"/>
          </a:xfrm>
          <a:prstGeom prst="rect">
            <a:avLst/>
          </a:prstGeom>
        </p:spPr>
        <p:txBody>
          <a:bodyPr wrap="square">
            <a:spAutoFit/>
          </a:bodyPr>
          <a:lstStyle/>
          <a:p>
            <a:r>
              <a:rPr lang="en-US" sz="1600" err="1">
                <a:latin typeface="Consolas" panose="020B0609020204030204" pitchFamily="49" charset="0"/>
              </a:rPr>
              <a:t>xmlns:ios</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"clr-namespace:Xamarin.Forms.PlatformConfiguration.iOSSpecific;assembly=</a:t>
            </a:r>
            <a:r>
              <a:rPr lang="en-US" sz="1600" err="1">
                <a:solidFill>
                  <a:srgbClr val="F57D00"/>
                </a:solidFill>
                <a:latin typeface="Consolas" panose="020B0609020204030204" pitchFamily="49" charset="0"/>
              </a:rPr>
              <a:t>Xamarin.Forms.Core</a:t>
            </a:r>
            <a:r>
              <a:rPr lang="en-US" sz="1600">
                <a:solidFill>
                  <a:srgbClr val="F57D00"/>
                </a:solidFill>
                <a:latin typeface="Consolas" panose="020B0609020204030204" pitchFamily="49" charset="0"/>
              </a:rPr>
              <a:t>"</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Tree>
    <p:extLst>
      <p:ext uri="{BB962C8B-B14F-4D97-AF65-F5344CB8AC3E}">
        <p14:creationId xmlns:p14="http://schemas.microsoft.com/office/powerpoint/2010/main" val="1171163270"/>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19A0-4C4B-634C-99DF-2A3C98671F80}"/>
              </a:ext>
            </a:extLst>
          </p:cNvPr>
          <p:cNvSpPr>
            <a:spLocks noGrp="1"/>
          </p:cNvSpPr>
          <p:nvPr>
            <p:ph type="title"/>
          </p:nvPr>
        </p:nvSpPr>
        <p:spPr/>
        <p:txBody>
          <a:bodyPr/>
          <a:lstStyle/>
          <a:p>
            <a:r>
              <a:rPr lang="en-US" dirty="0"/>
              <a:t>Custom controls</a:t>
            </a:r>
          </a:p>
        </p:txBody>
      </p:sp>
      <p:sp>
        <p:nvSpPr>
          <p:cNvPr id="3" name="Content Placeholder 2">
            <a:extLst>
              <a:ext uri="{FF2B5EF4-FFF2-40B4-BE49-F238E27FC236}">
                <a16:creationId xmlns:a16="http://schemas.microsoft.com/office/drawing/2014/main" id="{FEA1F238-E754-3246-93B7-BF40F449BBF1}"/>
              </a:ext>
            </a:extLst>
          </p:cNvPr>
          <p:cNvSpPr>
            <a:spLocks noGrp="1"/>
          </p:cNvSpPr>
          <p:nvPr>
            <p:ph idx="1"/>
          </p:nvPr>
        </p:nvSpPr>
        <p:spPr/>
        <p:txBody>
          <a:bodyPr/>
          <a:lstStyle/>
          <a:p>
            <a:r>
              <a:rPr lang="en-US" dirty="0"/>
              <a:t>Code &amp; User interface reuse</a:t>
            </a:r>
          </a:p>
          <a:p>
            <a:r>
              <a:rPr lang="en-US" dirty="0"/>
              <a:t>Distribute controls as SDK</a:t>
            </a:r>
          </a:p>
          <a:p>
            <a:r>
              <a:rPr lang="en-US" dirty="0"/>
              <a:t>Extended existing controls behavior via new </a:t>
            </a:r>
            <a:r>
              <a:rPr lang="en-US" dirty="0" err="1"/>
              <a:t>Bindable</a:t>
            </a:r>
            <a:r>
              <a:rPr lang="en-US" dirty="0"/>
              <a:t> and Attachable properties</a:t>
            </a:r>
          </a:p>
        </p:txBody>
      </p:sp>
    </p:spTree>
    <p:extLst>
      <p:ext uri="{BB962C8B-B14F-4D97-AF65-F5344CB8AC3E}">
        <p14:creationId xmlns:p14="http://schemas.microsoft.com/office/powerpoint/2010/main" val="1137388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42C2-0553-BE4E-8E93-67EBEBE7AFD3}"/>
              </a:ext>
            </a:extLst>
          </p:cNvPr>
          <p:cNvSpPr>
            <a:spLocks noGrp="1"/>
          </p:cNvSpPr>
          <p:nvPr>
            <p:ph type="title"/>
          </p:nvPr>
        </p:nvSpPr>
        <p:spPr/>
        <p:txBody>
          <a:bodyPr/>
          <a:lstStyle/>
          <a:p>
            <a:r>
              <a:rPr lang="en-US" dirty="0"/>
              <a:t>How to creating a custom control in 3 simple steps</a:t>
            </a:r>
          </a:p>
        </p:txBody>
      </p:sp>
      <p:sp>
        <p:nvSpPr>
          <p:cNvPr id="3" name="Content Placeholder 2">
            <a:extLst>
              <a:ext uri="{FF2B5EF4-FFF2-40B4-BE49-F238E27FC236}">
                <a16:creationId xmlns:a16="http://schemas.microsoft.com/office/drawing/2014/main" id="{F72F7691-40B1-9744-9E82-06FF4D29853E}"/>
              </a:ext>
            </a:extLst>
          </p:cNvPr>
          <p:cNvSpPr>
            <a:spLocks noGrp="1"/>
          </p:cNvSpPr>
          <p:nvPr>
            <p:ph idx="1"/>
          </p:nvPr>
        </p:nvSpPr>
        <p:spPr>
          <a:xfrm>
            <a:off x="609600" y="1338990"/>
            <a:ext cx="3775586" cy="4398719"/>
          </a:xfrm>
        </p:spPr>
        <p:txBody>
          <a:bodyPr/>
          <a:lstStyle/>
          <a:p>
            <a:r>
              <a:rPr lang="en-US" dirty="0"/>
              <a:t>Create XF control</a:t>
            </a:r>
          </a:p>
          <a:p>
            <a:r>
              <a:rPr lang="en-US" dirty="0"/>
              <a:t>Consume XF control</a:t>
            </a:r>
          </a:p>
          <a:p>
            <a:r>
              <a:rPr lang="en-US" dirty="0"/>
              <a:t>Create platform renderer for each platform</a:t>
            </a:r>
          </a:p>
          <a:p>
            <a:pPr marL="0" indent="0">
              <a:buNone/>
            </a:pPr>
            <a:r>
              <a:rPr lang="en-US" dirty="0"/>
              <a:t> </a:t>
            </a:r>
          </a:p>
        </p:txBody>
      </p:sp>
      <p:pic>
        <p:nvPicPr>
          <p:cNvPr id="6" name="Picture 5">
            <a:extLst>
              <a:ext uri="{FF2B5EF4-FFF2-40B4-BE49-F238E27FC236}">
                <a16:creationId xmlns:a16="http://schemas.microsoft.com/office/drawing/2014/main" id="{486CCCAD-3EEE-0247-B74A-69917E4F02BD}"/>
              </a:ext>
            </a:extLst>
          </p:cNvPr>
          <p:cNvPicPr>
            <a:picLocks noChangeAspect="1"/>
          </p:cNvPicPr>
          <p:nvPr/>
        </p:nvPicPr>
        <p:blipFill>
          <a:blip r:embed="rId2"/>
          <a:stretch>
            <a:fillRect/>
          </a:stretch>
        </p:blipFill>
        <p:spPr>
          <a:xfrm>
            <a:off x="4385186" y="1338990"/>
            <a:ext cx="7197213" cy="3325445"/>
          </a:xfrm>
          <a:prstGeom prst="rect">
            <a:avLst/>
          </a:prstGeom>
        </p:spPr>
      </p:pic>
    </p:spTree>
    <p:extLst>
      <p:ext uri="{BB962C8B-B14F-4D97-AF65-F5344CB8AC3E}">
        <p14:creationId xmlns:p14="http://schemas.microsoft.com/office/powerpoint/2010/main" val="3991279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68EA-A740-6B4C-BC72-B09B21657BFB}"/>
              </a:ext>
            </a:extLst>
          </p:cNvPr>
          <p:cNvSpPr>
            <a:spLocks noGrp="1"/>
          </p:cNvSpPr>
          <p:nvPr>
            <p:ph type="title"/>
          </p:nvPr>
        </p:nvSpPr>
        <p:spPr/>
        <p:txBody>
          <a:bodyPr/>
          <a:lstStyle/>
          <a:p>
            <a:r>
              <a:rPr lang="en-US" dirty="0"/>
              <a:t>Step 1. Create Xamarin.Forms custom control</a:t>
            </a:r>
          </a:p>
        </p:txBody>
      </p:sp>
      <p:sp>
        <p:nvSpPr>
          <p:cNvPr id="5" name="Rectangle 4">
            <a:extLst>
              <a:ext uri="{FF2B5EF4-FFF2-40B4-BE49-F238E27FC236}">
                <a16:creationId xmlns:a16="http://schemas.microsoft.com/office/drawing/2014/main" id="{73D5C836-0D34-9E4D-B95D-C3796988A7B4}"/>
              </a:ext>
            </a:extLst>
          </p:cNvPr>
          <p:cNvSpPr/>
          <p:nvPr/>
        </p:nvSpPr>
        <p:spPr>
          <a:xfrm>
            <a:off x="609599" y="1443841"/>
            <a:ext cx="10844981" cy="4493538"/>
          </a:xfrm>
          <a:prstGeom prst="rect">
            <a:avLst/>
          </a:prstGeom>
        </p:spPr>
        <p:txBody>
          <a:bodyPr wrap="square">
            <a:spAutoFit/>
          </a:bodyPr>
          <a:lstStyle/>
          <a:p>
            <a:r>
              <a:rPr lang="en-US" sz="2200" dirty="0">
                <a:solidFill>
                  <a:srgbClr val="0070C0"/>
                </a:solidFill>
              </a:rPr>
              <a:t>public class </a:t>
            </a:r>
            <a:r>
              <a:rPr lang="en-US" sz="2200" dirty="0" err="1">
                <a:solidFill>
                  <a:srgbClr val="0070C0"/>
                </a:solidFill>
              </a:rPr>
              <a:t>CameraPreview</a:t>
            </a:r>
            <a:r>
              <a:rPr lang="en-US" sz="2200" dirty="0">
                <a:solidFill>
                  <a:srgbClr val="0070C0"/>
                </a:solidFill>
              </a:rPr>
              <a:t> : View</a:t>
            </a:r>
          </a:p>
          <a:p>
            <a:r>
              <a:rPr lang="en-US" sz="2200" dirty="0"/>
              <a:t>{</a:t>
            </a:r>
          </a:p>
          <a:p>
            <a:r>
              <a:rPr lang="en-US" sz="2200" dirty="0"/>
              <a:t>  public static </a:t>
            </a:r>
            <a:r>
              <a:rPr lang="en-US" sz="2200" dirty="0" err="1"/>
              <a:t>readonly</a:t>
            </a:r>
            <a:r>
              <a:rPr lang="en-US" sz="2200" dirty="0"/>
              <a:t> </a:t>
            </a:r>
            <a:r>
              <a:rPr lang="en-US" sz="2200" dirty="0" err="1"/>
              <a:t>BindableProperty</a:t>
            </a:r>
            <a:r>
              <a:rPr lang="en-US" sz="2200" dirty="0"/>
              <a:t> </a:t>
            </a:r>
            <a:r>
              <a:rPr lang="en-US" sz="2200" dirty="0" err="1"/>
              <a:t>CameraProperty</a:t>
            </a:r>
            <a:r>
              <a:rPr lang="en-US" sz="2200" dirty="0"/>
              <a:t> = </a:t>
            </a:r>
            <a:r>
              <a:rPr lang="en-US" sz="2200" dirty="0" err="1"/>
              <a:t>BindableProperty.Create</a:t>
            </a:r>
            <a:r>
              <a:rPr lang="en-US" sz="2200" dirty="0"/>
              <a:t> (</a:t>
            </a:r>
          </a:p>
          <a:p>
            <a:r>
              <a:rPr lang="en-US" sz="2200" dirty="0"/>
              <a:t>    </a:t>
            </a:r>
            <a:r>
              <a:rPr lang="en-US" sz="2200" dirty="0" err="1"/>
              <a:t>propertyName</a:t>
            </a:r>
            <a:r>
              <a:rPr lang="en-US" sz="2200" dirty="0"/>
              <a:t>: "Camera",</a:t>
            </a:r>
          </a:p>
          <a:p>
            <a:r>
              <a:rPr lang="en-US" sz="2200" dirty="0"/>
              <a:t>    </a:t>
            </a:r>
            <a:r>
              <a:rPr lang="en-US" sz="2200" dirty="0" err="1"/>
              <a:t>returnType</a:t>
            </a:r>
            <a:r>
              <a:rPr lang="en-US" sz="2200" dirty="0"/>
              <a:t>: </a:t>
            </a:r>
            <a:r>
              <a:rPr lang="en-US" sz="2200" dirty="0" err="1"/>
              <a:t>typeof</a:t>
            </a:r>
            <a:r>
              <a:rPr lang="en-US" sz="2200" dirty="0"/>
              <a:t>(</a:t>
            </a:r>
            <a:r>
              <a:rPr lang="en-US" sz="2200" dirty="0" err="1"/>
              <a:t>CameraOptions</a:t>
            </a:r>
            <a:r>
              <a:rPr lang="en-US" sz="2200" dirty="0"/>
              <a:t>),</a:t>
            </a:r>
          </a:p>
          <a:p>
            <a:r>
              <a:rPr lang="en-US" sz="2200" dirty="0"/>
              <a:t>    </a:t>
            </a:r>
            <a:r>
              <a:rPr lang="en-US" sz="2200" dirty="0" err="1"/>
              <a:t>declaringType</a:t>
            </a:r>
            <a:r>
              <a:rPr lang="en-US" sz="2200" dirty="0"/>
              <a:t>: </a:t>
            </a:r>
            <a:r>
              <a:rPr lang="en-US" sz="2200" dirty="0" err="1"/>
              <a:t>typeof</a:t>
            </a:r>
            <a:r>
              <a:rPr lang="en-US" sz="2200" dirty="0"/>
              <a:t>(</a:t>
            </a:r>
            <a:r>
              <a:rPr lang="en-US" sz="2200" dirty="0" err="1"/>
              <a:t>CameraPreview</a:t>
            </a:r>
            <a:r>
              <a:rPr lang="en-US" sz="2200" dirty="0"/>
              <a:t>),</a:t>
            </a:r>
          </a:p>
          <a:p>
            <a:r>
              <a:rPr lang="en-US" sz="2200" dirty="0"/>
              <a:t>    </a:t>
            </a:r>
            <a:r>
              <a:rPr lang="en-US" sz="2200" dirty="0" err="1"/>
              <a:t>defaultValue</a:t>
            </a:r>
            <a:r>
              <a:rPr lang="en-US" sz="2200" dirty="0"/>
              <a:t>: </a:t>
            </a:r>
            <a:r>
              <a:rPr lang="en-US" sz="2200" dirty="0" err="1"/>
              <a:t>CameraOptions.Rear</a:t>
            </a:r>
            <a:r>
              <a:rPr lang="en-US" sz="2200" dirty="0"/>
              <a:t>);</a:t>
            </a:r>
          </a:p>
          <a:p>
            <a:endParaRPr lang="en-US" sz="2200" dirty="0"/>
          </a:p>
          <a:p>
            <a:r>
              <a:rPr lang="en-US" sz="2200" dirty="0"/>
              <a:t>  public </a:t>
            </a:r>
            <a:r>
              <a:rPr lang="en-US" sz="2200" dirty="0" err="1"/>
              <a:t>CameraOptions</a:t>
            </a:r>
            <a:r>
              <a:rPr lang="en-US" sz="2200" dirty="0"/>
              <a:t> Camera {</a:t>
            </a:r>
          </a:p>
          <a:p>
            <a:r>
              <a:rPr lang="en-US" sz="2200" dirty="0"/>
              <a:t>    get { return (</a:t>
            </a:r>
            <a:r>
              <a:rPr lang="en-US" sz="2200" dirty="0" err="1"/>
              <a:t>CameraOptions</a:t>
            </a:r>
            <a:r>
              <a:rPr lang="en-US" sz="2200" dirty="0"/>
              <a:t>)</a:t>
            </a:r>
            <a:r>
              <a:rPr lang="en-US" sz="2200" dirty="0" err="1"/>
              <a:t>GetValue</a:t>
            </a:r>
            <a:r>
              <a:rPr lang="en-US" sz="2200" dirty="0"/>
              <a:t> (</a:t>
            </a:r>
            <a:r>
              <a:rPr lang="en-US" sz="2200" dirty="0" err="1"/>
              <a:t>CameraProperty</a:t>
            </a:r>
            <a:r>
              <a:rPr lang="en-US" sz="2200" dirty="0"/>
              <a:t>); }</a:t>
            </a:r>
          </a:p>
          <a:p>
            <a:r>
              <a:rPr lang="en-US" sz="2200" dirty="0"/>
              <a:t>    set { </a:t>
            </a:r>
            <a:r>
              <a:rPr lang="en-US" sz="2200" dirty="0" err="1"/>
              <a:t>SetValue</a:t>
            </a:r>
            <a:r>
              <a:rPr lang="en-US" sz="2200" dirty="0"/>
              <a:t> (</a:t>
            </a:r>
            <a:r>
              <a:rPr lang="en-US" sz="2200" dirty="0" err="1"/>
              <a:t>CameraProperty</a:t>
            </a:r>
            <a:r>
              <a:rPr lang="en-US" sz="2200" dirty="0"/>
              <a:t>, value); }</a:t>
            </a:r>
          </a:p>
          <a:p>
            <a:r>
              <a:rPr lang="en-US" sz="2200" dirty="0"/>
              <a:t>  }</a:t>
            </a:r>
          </a:p>
          <a:p>
            <a:r>
              <a:rPr lang="en-US" sz="2200" dirty="0"/>
              <a:t>}</a:t>
            </a:r>
          </a:p>
        </p:txBody>
      </p:sp>
    </p:spTree>
    <p:extLst>
      <p:ext uri="{BB962C8B-B14F-4D97-AF65-F5344CB8AC3E}">
        <p14:creationId xmlns:p14="http://schemas.microsoft.com/office/powerpoint/2010/main" val="881607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D6DD-0E4E-784A-9ACB-537DF8700D3A}"/>
              </a:ext>
            </a:extLst>
          </p:cNvPr>
          <p:cNvSpPr>
            <a:spLocks noGrp="1"/>
          </p:cNvSpPr>
          <p:nvPr>
            <p:ph type="title"/>
          </p:nvPr>
        </p:nvSpPr>
        <p:spPr/>
        <p:txBody>
          <a:bodyPr/>
          <a:lstStyle/>
          <a:p>
            <a:r>
              <a:rPr lang="en-US" dirty="0"/>
              <a:t>Step 2. Consume the control</a:t>
            </a:r>
          </a:p>
        </p:txBody>
      </p:sp>
      <p:sp>
        <p:nvSpPr>
          <p:cNvPr id="4" name="Rectangle 3">
            <a:extLst>
              <a:ext uri="{FF2B5EF4-FFF2-40B4-BE49-F238E27FC236}">
                <a16:creationId xmlns:a16="http://schemas.microsoft.com/office/drawing/2014/main" id="{1FACB33D-B750-3F4D-84F3-616C797F7474}"/>
              </a:ext>
            </a:extLst>
          </p:cNvPr>
          <p:cNvSpPr/>
          <p:nvPr/>
        </p:nvSpPr>
        <p:spPr>
          <a:xfrm>
            <a:off x="609600" y="1140542"/>
            <a:ext cx="10628671" cy="3816429"/>
          </a:xfrm>
          <a:prstGeom prst="rect">
            <a:avLst/>
          </a:prstGeom>
        </p:spPr>
        <p:txBody>
          <a:bodyPr wrap="square">
            <a:spAutoFit/>
          </a:bodyPr>
          <a:lstStyle/>
          <a:p>
            <a:r>
              <a:rPr lang="en-US" sz="2200" dirty="0"/>
              <a:t>&lt;</a:t>
            </a:r>
            <a:r>
              <a:rPr lang="en-US" sz="2200" dirty="0" err="1"/>
              <a:t>ContentPage</a:t>
            </a:r>
            <a:r>
              <a:rPr lang="en-US" sz="2200" dirty="0"/>
              <a:t> ...</a:t>
            </a:r>
          </a:p>
          <a:p>
            <a:r>
              <a:rPr lang="en-US" sz="2200" dirty="0"/>
              <a:t>             </a:t>
            </a:r>
            <a:r>
              <a:rPr lang="en-US" sz="2200" dirty="0" err="1"/>
              <a:t>xmlns:local</a:t>
            </a:r>
            <a:r>
              <a:rPr lang="en-US" sz="2200" dirty="0"/>
              <a:t>="</a:t>
            </a:r>
            <a:r>
              <a:rPr lang="en-US" sz="2200" dirty="0" err="1"/>
              <a:t>clr-namespace:CustomRenderer;assembly</a:t>
            </a:r>
            <a:r>
              <a:rPr lang="en-US" sz="2200" dirty="0"/>
              <a:t>=</a:t>
            </a:r>
            <a:r>
              <a:rPr lang="en-US" sz="2200" dirty="0" err="1"/>
              <a:t>CustomRenderer</a:t>
            </a:r>
            <a:r>
              <a:rPr lang="en-US" sz="2200" dirty="0"/>
              <a:t>"</a:t>
            </a:r>
          </a:p>
          <a:p>
            <a:r>
              <a:rPr lang="en-US" sz="2200" dirty="0"/>
              <a:t>             ...&gt;</a:t>
            </a:r>
          </a:p>
          <a:p>
            <a:r>
              <a:rPr lang="en-US" sz="2200" dirty="0"/>
              <a:t>    &lt;</a:t>
            </a:r>
            <a:r>
              <a:rPr lang="en-US" sz="2200" dirty="0" err="1"/>
              <a:t>ContentPage.Content</a:t>
            </a:r>
            <a:r>
              <a:rPr lang="en-US" sz="2200" dirty="0"/>
              <a:t>&gt;</a:t>
            </a:r>
          </a:p>
          <a:p>
            <a:r>
              <a:rPr lang="en-US" sz="2200" dirty="0"/>
              <a:t>        &lt;StackLayout&gt;</a:t>
            </a:r>
          </a:p>
          <a:p>
            <a:r>
              <a:rPr lang="en-US" sz="2200" dirty="0"/>
              <a:t>            &lt;Label Text="Camera Preview:" /&gt;</a:t>
            </a:r>
          </a:p>
          <a:p>
            <a:r>
              <a:rPr lang="en-US" sz="2200" dirty="0">
                <a:solidFill>
                  <a:srgbClr val="0070C0"/>
                </a:solidFill>
              </a:rPr>
              <a:t>            &lt;</a:t>
            </a:r>
            <a:r>
              <a:rPr lang="en-US" sz="2200" dirty="0" err="1">
                <a:solidFill>
                  <a:srgbClr val="0070C0"/>
                </a:solidFill>
              </a:rPr>
              <a:t>local:CameraPreview</a:t>
            </a:r>
            <a:r>
              <a:rPr lang="en-US" sz="2200" dirty="0">
                <a:solidFill>
                  <a:srgbClr val="0070C0"/>
                </a:solidFill>
              </a:rPr>
              <a:t> Camera="Rear"</a:t>
            </a:r>
          </a:p>
          <a:p>
            <a:r>
              <a:rPr lang="en-US" sz="2200" dirty="0">
                <a:solidFill>
                  <a:srgbClr val="0070C0"/>
                </a:solidFill>
              </a:rPr>
              <a:t>              </a:t>
            </a:r>
            <a:r>
              <a:rPr lang="en-US" sz="2200" dirty="0" err="1">
                <a:solidFill>
                  <a:srgbClr val="0070C0"/>
                </a:solidFill>
              </a:rPr>
              <a:t>HorizontalOptions</a:t>
            </a:r>
            <a:r>
              <a:rPr lang="en-US" sz="2200" dirty="0">
                <a:solidFill>
                  <a:srgbClr val="0070C0"/>
                </a:solidFill>
              </a:rPr>
              <a:t>="</a:t>
            </a:r>
            <a:r>
              <a:rPr lang="en-US" sz="2200" dirty="0" err="1">
                <a:solidFill>
                  <a:srgbClr val="0070C0"/>
                </a:solidFill>
              </a:rPr>
              <a:t>FillAndExpand</a:t>
            </a:r>
            <a:r>
              <a:rPr lang="en-US" sz="2200" dirty="0">
                <a:solidFill>
                  <a:srgbClr val="0070C0"/>
                </a:solidFill>
              </a:rPr>
              <a:t>" </a:t>
            </a:r>
            <a:r>
              <a:rPr lang="en-US" sz="2200" dirty="0" err="1">
                <a:solidFill>
                  <a:srgbClr val="0070C0"/>
                </a:solidFill>
              </a:rPr>
              <a:t>VerticalOptions</a:t>
            </a:r>
            <a:r>
              <a:rPr lang="en-US" sz="2200" dirty="0">
                <a:solidFill>
                  <a:srgbClr val="0070C0"/>
                </a:solidFill>
              </a:rPr>
              <a:t>="</a:t>
            </a:r>
            <a:r>
              <a:rPr lang="en-US" sz="2200" dirty="0" err="1">
                <a:solidFill>
                  <a:srgbClr val="0070C0"/>
                </a:solidFill>
              </a:rPr>
              <a:t>FillAndExpand</a:t>
            </a:r>
            <a:r>
              <a:rPr lang="en-US" sz="2200" dirty="0">
                <a:solidFill>
                  <a:srgbClr val="0070C0"/>
                </a:solidFill>
              </a:rPr>
              <a:t>" /&gt;</a:t>
            </a:r>
          </a:p>
          <a:p>
            <a:r>
              <a:rPr lang="en-US" sz="2200" dirty="0"/>
              <a:t>        &lt;/StackLayout&gt;</a:t>
            </a:r>
          </a:p>
          <a:p>
            <a:r>
              <a:rPr lang="en-US" sz="2200" dirty="0"/>
              <a:t>    &lt;/</a:t>
            </a:r>
            <a:r>
              <a:rPr lang="en-US" sz="2200" dirty="0" err="1"/>
              <a:t>ContentPage.Content</a:t>
            </a:r>
            <a:r>
              <a:rPr lang="en-US" sz="2200" dirty="0"/>
              <a:t>&gt;</a:t>
            </a:r>
          </a:p>
          <a:p>
            <a:r>
              <a:rPr lang="en-US" sz="2200" dirty="0"/>
              <a:t>&lt;/</a:t>
            </a:r>
            <a:r>
              <a:rPr lang="en-US" sz="2200" dirty="0" err="1"/>
              <a:t>ContentPage</a:t>
            </a:r>
            <a:r>
              <a:rPr lang="en-US" sz="2200" dirty="0"/>
              <a:t>&gt;</a:t>
            </a:r>
          </a:p>
        </p:txBody>
      </p:sp>
    </p:spTree>
    <p:extLst>
      <p:ext uri="{BB962C8B-B14F-4D97-AF65-F5344CB8AC3E}">
        <p14:creationId xmlns:p14="http://schemas.microsoft.com/office/powerpoint/2010/main" val="826044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992D-4A09-F44C-9588-5FEC7824492E}"/>
              </a:ext>
            </a:extLst>
          </p:cNvPr>
          <p:cNvSpPr>
            <a:spLocks noGrp="1"/>
          </p:cNvSpPr>
          <p:nvPr>
            <p:ph type="title"/>
          </p:nvPr>
        </p:nvSpPr>
        <p:spPr/>
        <p:txBody>
          <a:bodyPr/>
          <a:lstStyle/>
          <a:p>
            <a:r>
              <a:rPr lang="en-US" dirty="0"/>
              <a:t>Step 3. Create custom renderer per platform</a:t>
            </a:r>
          </a:p>
        </p:txBody>
      </p:sp>
      <p:sp>
        <p:nvSpPr>
          <p:cNvPr id="4" name="Rectangle 3">
            <a:extLst>
              <a:ext uri="{FF2B5EF4-FFF2-40B4-BE49-F238E27FC236}">
                <a16:creationId xmlns:a16="http://schemas.microsoft.com/office/drawing/2014/main" id="{88F7ACF8-0C7C-554D-83D0-759D196E695F}"/>
              </a:ext>
            </a:extLst>
          </p:cNvPr>
          <p:cNvSpPr/>
          <p:nvPr/>
        </p:nvSpPr>
        <p:spPr>
          <a:xfrm>
            <a:off x="609600" y="3694021"/>
            <a:ext cx="10048568" cy="2862322"/>
          </a:xfrm>
          <a:prstGeom prst="rect">
            <a:avLst/>
          </a:prstGeom>
        </p:spPr>
        <p:txBody>
          <a:bodyPr wrap="square">
            <a:spAutoFit/>
          </a:bodyPr>
          <a:lstStyle/>
          <a:p>
            <a:r>
              <a:rPr lang="en-US" dirty="0"/>
              <a:t>[assembly: </a:t>
            </a:r>
            <a:r>
              <a:rPr lang="en-US" dirty="0" err="1"/>
              <a:t>ExportRenderer</a:t>
            </a:r>
            <a:r>
              <a:rPr lang="en-US" dirty="0"/>
              <a:t> (</a:t>
            </a:r>
            <a:r>
              <a:rPr lang="en-US" dirty="0" err="1"/>
              <a:t>typeof</a:t>
            </a:r>
            <a:r>
              <a:rPr lang="en-US" dirty="0"/>
              <a:t>(</a:t>
            </a:r>
            <a:r>
              <a:rPr lang="en-US" dirty="0" err="1"/>
              <a:t>CameraPreview</a:t>
            </a:r>
            <a:r>
              <a:rPr lang="en-US" dirty="0"/>
              <a:t>), </a:t>
            </a:r>
            <a:r>
              <a:rPr lang="en-US" dirty="0" err="1"/>
              <a:t>typeof</a:t>
            </a:r>
            <a:r>
              <a:rPr lang="en-US" dirty="0"/>
              <a:t>(</a:t>
            </a:r>
            <a:r>
              <a:rPr lang="en-US" dirty="0" err="1"/>
              <a:t>CameraPreviewRenderer</a:t>
            </a:r>
            <a:r>
              <a:rPr lang="en-US" dirty="0"/>
              <a:t>))]</a:t>
            </a:r>
          </a:p>
          <a:p>
            <a:r>
              <a:rPr lang="en-US" dirty="0"/>
              <a:t>namespace </a:t>
            </a:r>
            <a:r>
              <a:rPr lang="en-US" dirty="0" err="1"/>
              <a:t>CustomRenderer.iOS</a:t>
            </a:r>
            <a:endParaRPr lang="en-US" dirty="0"/>
          </a:p>
          <a:p>
            <a:r>
              <a:rPr lang="en-US" dirty="0"/>
              <a:t>{</a:t>
            </a:r>
          </a:p>
          <a:p>
            <a:r>
              <a:rPr lang="en-US" dirty="0"/>
              <a:t>    </a:t>
            </a:r>
            <a:r>
              <a:rPr lang="en-US" dirty="0">
                <a:solidFill>
                  <a:srgbClr val="0070C0"/>
                </a:solidFill>
              </a:rPr>
              <a:t>public class </a:t>
            </a:r>
            <a:r>
              <a:rPr lang="en-US" dirty="0" err="1">
                <a:solidFill>
                  <a:srgbClr val="0070C0"/>
                </a:solidFill>
              </a:rPr>
              <a:t>CameraPreviewRenderer</a:t>
            </a:r>
            <a:r>
              <a:rPr lang="en-US" dirty="0">
                <a:solidFill>
                  <a:srgbClr val="0070C0"/>
                </a:solidFill>
              </a:rPr>
              <a:t> : </a:t>
            </a:r>
            <a:r>
              <a:rPr lang="en-US" dirty="0" err="1">
                <a:solidFill>
                  <a:srgbClr val="0070C0"/>
                </a:solidFill>
              </a:rPr>
              <a:t>ViewRenderer</a:t>
            </a:r>
            <a:r>
              <a:rPr lang="en-US" dirty="0">
                <a:solidFill>
                  <a:srgbClr val="0070C0"/>
                </a:solidFill>
              </a:rPr>
              <a:t>&lt;</a:t>
            </a:r>
            <a:r>
              <a:rPr lang="en-US" dirty="0" err="1">
                <a:solidFill>
                  <a:srgbClr val="0070C0"/>
                </a:solidFill>
              </a:rPr>
              <a:t>CameraPreview</a:t>
            </a:r>
            <a:r>
              <a:rPr lang="en-US" dirty="0">
                <a:solidFill>
                  <a:srgbClr val="0070C0"/>
                </a:solidFill>
              </a:rPr>
              <a:t>, </a:t>
            </a:r>
            <a:r>
              <a:rPr lang="en-US" dirty="0" err="1">
                <a:solidFill>
                  <a:srgbClr val="0070C0"/>
                </a:solidFill>
              </a:rPr>
              <a:t>UICameraPreview</a:t>
            </a:r>
            <a:r>
              <a:rPr lang="en-US" dirty="0">
                <a:solidFill>
                  <a:srgbClr val="0070C0"/>
                </a:solidFill>
              </a:rPr>
              <a:t>&gt;</a:t>
            </a:r>
          </a:p>
          <a:p>
            <a:r>
              <a:rPr lang="en-US" dirty="0"/>
              <a:t>    {</a:t>
            </a:r>
          </a:p>
          <a:p>
            <a:r>
              <a:rPr lang="en-US" dirty="0"/>
              <a:t>        protected override void </a:t>
            </a:r>
            <a:r>
              <a:rPr lang="en-US" dirty="0" err="1"/>
              <a:t>OnElementChanged</a:t>
            </a:r>
            <a:r>
              <a:rPr lang="en-US" dirty="0"/>
              <a:t> (</a:t>
            </a:r>
            <a:r>
              <a:rPr lang="en-US" dirty="0" err="1"/>
              <a:t>ElementChangedEventArgs</a:t>
            </a:r>
            <a:r>
              <a:rPr lang="en-US" dirty="0"/>
              <a:t>&lt;</a:t>
            </a:r>
            <a:r>
              <a:rPr lang="en-US" dirty="0" err="1"/>
              <a:t>CameraPreview</a:t>
            </a:r>
            <a:r>
              <a:rPr lang="en-US" dirty="0"/>
              <a:t>&gt; e)</a:t>
            </a:r>
          </a:p>
          <a:p>
            <a:r>
              <a:rPr lang="en-US" dirty="0"/>
              <a:t>        {</a:t>
            </a:r>
          </a:p>
          <a:p>
            <a:r>
              <a:rPr lang="en-US" dirty="0"/>
              <a:t>	// TODO: create and handle the native view control here</a:t>
            </a:r>
          </a:p>
          <a:p>
            <a:r>
              <a:rPr lang="en-US" dirty="0"/>
              <a:t>        }</a:t>
            </a:r>
          </a:p>
          <a:p>
            <a:r>
              <a:rPr lang="en-US" dirty="0"/>
              <a:t>}</a:t>
            </a:r>
          </a:p>
        </p:txBody>
      </p:sp>
      <p:pic>
        <p:nvPicPr>
          <p:cNvPr id="5" name="Picture 4">
            <a:extLst>
              <a:ext uri="{FF2B5EF4-FFF2-40B4-BE49-F238E27FC236}">
                <a16:creationId xmlns:a16="http://schemas.microsoft.com/office/drawing/2014/main" id="{527981B1-3C19-D941-B6CB-2894BC10F5D0}"/>
              </a:ext>
            </a:extLst>
          </p:cNvPr>
          <p:cNvPicPr>
            <a:picLocks noChangeAspect="1"/>
          </p:cNvPicPr>
          <p:nvPr/>
        </p:nvPicPr>
        <p:blipFill>
          <a:blip r:embed="rId2"/>
          <a:stretch>
            <a:fillRect/>
          </a:stretch>
        </p:blipFill>
        <p:spPr>
          <a:xfrm>
            <a:off x="609600" y="1124698"/>
            <a:ext cx="9017000" cy="2273300"/>
          </a:xfrm>
          <a:prstGeom prst="rect">
            <a:avLst/>
          </a:prstGeom>
        </p:spPr>
      </p:pic>
    </p:spTree>
    <p:extLst>
      <p:ext uri="{BB962C8B-B14F-4D97-AF65-F5344CB8AC3E}">
        <p14:creationId xmlns:p14="http://schemas.microsoft.com/office/powerpoint/2010/main" val="2714842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isn’t perfect</a:t>
            </a:r>
          </a:p>
        </p:txBody>
      </p:sp>
      <p:sp>
        <p:nvSpPr>
          <p:cNvPr id="3" name="Content Placeholder 2"/>
          <p:cNvSpPr>
            <a:spLocks noGrp="1"/>
          </p:cNvSpPr>
          <p:nvPr>
            <p:ph idx="1"/>
          </p:nvPr>
        </p:nvSpPr>
        <p:spPr/>
        <p:txBody>
          <a:bodyPr>
            <a:normAutofit lnSpcReduction="10000"/>
          </a:bodyPr>
          <a:lstStyle/>
          <a:p>
            <a:r>
              <a:rPr lang="en-US" err="1"/>
              <a:t>Xamarin.Forms</a:t>
            </a:r>
            <a:r>
              <a:rPr lang="en-US"/>
              <a:t> solves many problems and is ideally suited for many common applications but it’s important to understand its limitations.</a:t>
            </a:r>
          </a:p>
          <a:p>
            <a:r>
              <a:rPr lang="en-US"/>
              <a:t>It still suffers from some common problems with mobile applications, e.g. memory and performance constraints on low spec devices.</a:t>
            </a:r>
          </a:p>
          <a:p>
            <a:r>
              <a:rPr lang="en-US"/>
              <a:t>Not really a write once/run anywhere solution</a:t>
            </a:r>
          </a:p>
          <a:p>
            <a:r>
              <a:rPr lang="en-US"/>
              <a:t>Font sizes not matching between platforms</a:t>
            </a:r>
          </a:p>
          <a:p>
            <a:r>
              <a:rPr lang="en-US"/>
              <a:t>Padding or margins varying between platforms</a:t>
            </a:r>
          </a:p>
          <a:p>
            <a:r>
              <a:rPr lang="en-US"/>
              <a:t>Subtle rendering differences</a:t>
            </a:r>
          </a:p>
          <a:p>
            <a:r>
              <a:rPr lang="en-US"/>
              <a:t>Subtle behavior differences</a:t>
            </a:r>
          </a:p>
          <a:p>
            <a:endParaRPr lang="en-US"/>
          </a:p>
        </p:txBody>
      </p:sp>
    </p:spTree>
    <p:extLst>
      <p:ext uri="{BB962C8B-B14F-4D97-AF65-F5344CB8AC3E}">
        <p14:creationId xmlns:p14="http://schemas.microsoft.com/office/powerpoint/2010/main" val="1078515534"/>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095548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55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p>
        </p:txBody>
      </p:sp>
      <p:sp>
        <p:nvSpPr>
          <p:cNvPr id="3" name="Content Placeholder 2"/>
          <p:cNvSpPr>
            <a:spLocks noGrp="1"/>
          </p:cNvSpPr>
          <p:nvPr>
            <p:ph idx="1"/>
          </p:nvPr>
        </p:nvSpPr>
        <p:spPr>
          <a:xfrm>
            <a:off x="609600" y="1338990"/>
            <a:ext cx="11216640" cy="5084670"/>
          </a:xfrm>
        </p:spPr>
        <p:txBody>
          <a:bodyPr vert="horz" lIns="91440" tIns="45720" rIns="91440" bIns="45720" numCol="1" spcCol="0" rtlCol="0" anchor="t">
            <a:normAutofit/>
          </a:bodyPr>
          <a:lstStyle/>
          <a:p>
            <a:pPr marL="456565" indent="-456565"/>
            <a:endParaRPr lang="en-US" sz="2200"/>
          </a:p>
          <a:p>
            <a:pPr lvl="1"/>
            <a:endParaRPr lang="en-US" sz="2200"/>
          </a:p>
          <a:p>
            <a:pPr marL="456565" indent="-456565"/>
            <a:endParaRPr lang="en-US" sz="2200"/>
          </a:p>
          <a:p>
            <a:pPr marL="456565" indent="-456565"/>
            <a:r>
              <a:rPr lang="en-US" sz="2200" b="1" err="1">
                <a:latin typeface="Calibri"/>
              </a:rPr>
              <a:t>ContentPage</a:t>
            </a:r>
            <a:r>
              <a:rPr lang="en-US" sz="2200">
                <a:latin typeface="Calibri"/>
              </a:rPr>
              <a:t>: Displays a single View, often a container such as a </a:t>
            </a:r>
            <a:r>
              <a:rPr lang="en-US" sz="2200" err="1">
                <a:latin typeface="Calibri"/>
              </a:rPr>
              <a:t>StackLayout</a:t>
            </a:r>
            <a:r>
              <a:rPr lang="en-US" sz="2200">
                <a:latin typeface="Calibri"/>
              </a:rPr>
              <a:t> or a </a:t>
            </a:r>
            <a:r>
              <a:rPr lang="en-US" sz="2200" err="1">
                <a:latin typeface="Calibri"/>
              </a:rPr>
              <a:t>ScrollView</a:t>
            </a:r>
            <a:r>
              <a:rPr lang="en-US" sz="2200">
                <a:latin typeface="Calibri"/>
              </a:rPr>
              <a:t>. </a:t>
            </a:r>
          </a:p>
          <a:p>
            <a:pPr marL="456565" indent="-456565"/>
            <a:r>
              <a:rPr lang="en-US" sz="2200" b="1" err="1">
                <a:latin typeface="Calibri"/>
              </a:rPr>
              <a:t>MasterDetailPage</a:t>
            </a:r>
            <a:r>
              <a:rPr lang="en-US" sz="2200">
                <a:latin typeface="Calibri"/>
              </a:rPr>
              <a:t>: Manages two panes of information. </a:t>
            </a:r>
          </a:p>
          <a:p>
            <a:pPr marL="456565" indent="-456565"/>
            <a:r>
              <a:rPr lang="en-US" sz="2200" b="1" err="1">
                <a:latin typeface="Calibri"/>
              </a:rPr>
              <a:t>NavigationPage</a:t>
            </a:r>
            <a:r>
              <a:rPr lang="en-US" sz="2200">
                <a:latin typeface="Calibri"/>
              </a:rPr>
              <a:t>: Manages the navigation and user experience of a stack of other pages. </a:t>
            </a:r>
          </a:p>
          <a:p>
            <a:pPr marL="456565" indent="-456565"/>
            <a:r>
              <a:rPr lang="en-US" sz="2200" b="1" err="1">
                <a:latin typeface="Calibri"/>
              </a:rPr>
              <a:t>TabbedPage</a:t>
            </a:r>
            <a:r>
              <a:rPr lang="en-US" sz="2200">
                <a:latin typeface="Calibri"/>
              </a:rPr>
              <a:t>: Allows navigation between child pages using tabs. </a:t>
            </a:r>
          </a:p>
          <a:p>
            <a:pPr marL="456565" indent="-456565"/>
            <a:r>
              <a:rPr lang="en-US" sz="2200" b="1" err="1">
                <a:latin typeface="Calibri"/>
              </a:rPr>
              <a:t>TemplatedPage</a:t>
            </a:r>
            <a:r>
              <a:rPr lang="en-US" sz="2200">
                <a:latin typeface="Calibri"/>
              </a:rPr>
              <a:t>: Displays full-screen content with a control template; the base class for a  </a:t>
            </a:r>
            <a:r>
              <a:rPr lang="en-US" sz="2200" err="1">
                <a:latin typeface="Calibri"/>
              </a:rPr>
              <a:t>ContentPage</a:t>
            </a:r>
            <a:r>
              <a:rPr lang="en-US" sz="2200">
                <a:latin typeface="Calibri"/>
              </a:rPr>
              <a:t>. </a:t>
            </a:r>
          </a:p>
          <a:p>
            <a:pPr marL="456565" indent="-456565"/>
            <a:r>
              <a:rPr lang="en-US" sz="2200" b="1" err="1">
                <a:latin typeface="Calibri"/>
              </a:rPr>
              <a:t>CarouselPage</a:t>
            </a:r>
            <a:r>
              <a:rPr lang="en-US" sz="2200">
                <a:latin typeface="Calibri"/>
              </a:rPr>
              <a:t>: Allows swipe gestures between subpages, like a gallery. </a:t>
            </a:r>
          </a:p>
          <a:p>
            <a:pPr lvl="1"/>
            <a:endParaRPr lang="en-US" sz="2200"/>
          </a:p>
          <a:p>
            <a:pPr lvl="1"/>
            <a:endParaRPr lang="en-US" sz="2200"/>
          </a:p>
          <a:p>
            <a:pPr marL="456565" indent="-456565"/>
            <a:endParaRPr lang="en-US" sz="2200"/>
          </a:p>
        </p:txBody>
      </p:sp>
      <p:pic>
        <p:nvPicPr>
          <p:cNvPr id="5" name="Picture 4"/>
          <p:cNvPicPr>
            <a:picLocks noChangeAspect="1"/>
          </p:cNvPicPr>
          <p:nvPr/>
        </p:nvPicPr>
        <p:blipFill>
          <a:blip r:embed="rId3"/>
          <a:stretch>
            <a:fillRect/>
          </a:stretch>
        </p:blipFill>
        <p:spPr>
          <a:xfrm>
            <a:off x="693420" y="828676"/>
            <a:ext cx="5855025" cy="1594484"/>
          </a:xfrm>
          <a:prstGeom prst="rect">
            <a:avLst/>
          </a:prstGeom>
        </p:spPr>
      </p:pic>
      <p:sp>
        <p:nvSpPr>
          <p:cNvPr id="7" name="TextBox 6"/>
          <p:cNvSpPr txBox="1"/>
          <p:nvPr/>
        </p:nvSpPr>
        <p:spPr>
          <a:xfrm>
            <a:off x="7172797" y="887254"/>
            <a:ext cx="4861560" cy="1477328"/>
          </a:xfrm>
          <a:prstGeom prst="rect">
            <a:avLst/>
          </a:prstGeom>
          <a:noFill/>
        </p:spPr>
        <p:txBody>
          <a:bodyPr wrap="square" rtlCol="0">
            <a:spAutoFit/>
          </a:bodyPr>
          <a:lstStyle/>
          <a:p>
            <a:r>
              <a:rPr lang="en-US"/>
              <a:t>A </a:t>
            </a:r>
            <a:r>
              <a:rPr lang="en-US" err="1"/>
              <a:t>Xamarin.Forms.Page</a:t>
            </a:r>
            <a:r>
              <a:rPr lang="en-US"/>
              <a:t> maps to a View Controller in iOS and a Page in Windows Phone. On Android each page takes up the screen like an Activity, but Xamarin.Forms Pages are not Activities.</a:t>
            </a:r>
          </a:p>
          <a:p>
            <a:endParaRPr lang="en-US"/>
          </a:p>
        </p:txBody>
      </p:sp>
    </p:spTree>
    <p:extLst>
      <p:ext uri="{BB962C8B-B14F-4D97-AF65-F5344CB8AC3E}">
        <p14:creationId xmlns:p14="http://schemas.microsoft.com/office/powerpoint/2010/main" val="2074509181"/>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1|0.3|0.5|0.7|1.7|1.5|0.6"/>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Props1.xml><?xml version="1.0" encoding="utf-8"?>
<ds:datastoreItem xmlns:ds="http://schemas.openxmlformats.org/officeDocument/2006/customXml" ds:itemID="{4F57B388-758D-46A8-BA12-2A632EB48182}">
  <ds:schemaRefs>
    <ds:schemaRef ds:uri="http://schemas.microsoft.com/sharepoint/v3/contenttype/forms"/>
  </ds:schemaRefs>
</ds:datastoreItem>
</file>

<file path=customXml/itemProps2.xml><?xml version="1.0" encoding="utf-8"?>
<ds:datastoreItem xmlns:ds="http://schemas.openxmlformats.org/officeDocument/2006/customXml" ds:itemID="{5955D663-CC40-41AE-8E34-0D11B32E7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759ee-052b-4afa-8d49-c6ef6abe8e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EF94A9-8E9F-42CC-8811-055B1BC877CF}">
  <ds:schemaRefs>
    <ds:schemaRef ds:uri="c8e759ee-052b-4afa-8d49-c6ef6abe8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191</TotalTime>
  <Words>5852</Words>
  <Application>Microsoft Macintosh PowerPoint</Application>
  <PresentationFormat>Widescreen</PresentationFormat>
  <Paragraphs>1073</Paragraphs>
  <Slides>89</Slides>
  <Notes>64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89</vt:i4>
      </vt:variant>
    </vt:vector>
  </HeadingPairs>
  <TitlesOfParts>
    <vt:vector size="102" baseType="lpstr">
      <vt:lpstr>Arial</vt:lpstr>
      <vt:lpstr>Calibri</vt:lpstr>
      <vt:lpstr>Calibri</vt:lpstr>
      <vt:lpstr>Calibri Light</vt:lpstr>
      <vt:lpstr>Consolas</vt:lpstr>
      <vt:lpstr>Courier</vt:lpstr>
      <vt:lpstr>Courier New</vt:lpstr>
      <vt:lpstr>Helvetica Light</vt:lpstr>
      <vt:lpstr>Wingdings</vt:lpstr>
      <vt:lpstr>Office Theme</vt:lpstr>
      <vt:lpstr>1_Office Theme</vt:lpstr>
      <vt:lpstr>2_Office Theme</vt:lpstr>
      <vt:lpstr>3_Office Theme</vt:lpstr>
      <vt:lpstr>PowerPoint Presentation</vt:lpstr>
      <vt:lpstr>Agenda</vt:lpstr>
      <vt:lpstr>PowerPoint Presentation</vt:lpstr>
      <vt:lpstr>Xamarin.Forms essentials</vt:lpstr>
      <vt:lpstr>Xamarin + Xamarin.Forms</vt:lpstr>
      <vt:lpstr>Choosing between Xamarin.Forms and native</vt:lpstr>
      <vt:lpstr>When choosing between Forms or Native, first ask questions</vt:lpstr>
      <vt:lpstr>What Xamarin.Forms includes</vt:lpstr>
      <vt:lpstr>Pages</vt:lpstr>
      <vt:lpstr>Shell</vt:lpstr>
      <vt:lpstr>Sample Shell XAML</vt:lpstr>
      <vt:lpstr>Navigation via Routes</vt:lpstr>
      <vt:lpstr>Query Property</vt:lpstr>
      <vt:lpstr>Layouts</vt:lpstr>
      <vt:lpstr>Bindable Layout</vt:lpstr>
      <vt:lpstr>Views (controls or widgets)</vt:lpstr>
      <vt:lpstr>Animations</vt:lpstr>
      <vt:lpstr>Xamarin.Forms: Coverage of controls</vt:lpstr>
      <vt:lpstr>Controls and layouts best practices</vt:lpstr>
      <vt:lpstr>Relative cost of controls</vt:lpstr>
      <vt:lpstr>Best practice: Fast Renderers</vt:lpstr>
      <vt:lpstr>Another best practice: Enable XAML compilation</vt:lpstr>
      <vt:lpstr>Another best practice: Enable Compiled Bindings</vt:lpstr>
      <vt:lpstr>Xamarin.Forms performance considerations</vt:lpstr>
      <vt:lpstr>PowerPoint Presentation</vt:lpstr>
      <vt:lpstr>Exercise 1: Create a XAML layout</vt:lpstr>
      <vt:lpstr>Exercise 1: Create a XAML layout</vt:lpstr>
      <vt:lpstr>PowerPoint Presentation</vt:lpstr>
      <vt:lpstr>PowerPoint Presentation</vt:lpstr>
      <vt:lpstr>PowerPoint Presentation</vt:lpstr>
      <vt:lpstr>Architecture and plumbing</vt:lpstr>
      <vt:lpstr>MVVM</vt:lpstr>
      <vt:lpstr>Commands</vt:lpstr>
      <vt:lpstr>Data binding</vt:lpstr>
      <vt:lpstr>Data bindings internals</vt:lpstr>
      <vt:lpstr>Navigation</vt:lpstr>
      <vt:lpstr>DependencyService</vt:lpstr>
      <vt:lpstr>DependencyService details</vt:lpstr>
      <vt:lpstr>MessagingCenter</vt:lpstr>
      <vt:lpstr>Exercise 2: Add plumbing</vt:lpstr>
      <vt:lpstr>ListView</vt:lpstr>
      <vt:lpstr>ListView optimization</vt:lpstr>
      <vt:lpstr>ListView ViewCells</vt:lpstr>
      <vt:lpstr>DataTemplateSelectors</vt:lpstr>
      <vt:lpstr>Implementing a DataTemplateSelector</vt:lpstr>
      <vt:lpstr>Consuming a DataTemplateSelector</vt:lpstr>
      <vt:lpstr>CollectionView</vt:lpstr>
      <vt:lpstr>CollectionView Sample XAML</vt:lpstr>
      <vt:lpstr>Virtualization</vt:lpstr>
      <vt:lpstr>Exercise 3: Implement a DataTemplateSelector</vt:lpstr>
      <vt:lpstr>PowerPoint Presentation</vt:lpstr>
      <vt:lpstr>PowerPoint Presentation</vt:lpstr>
      <vt:lpstr>Customization</vt:lpstr>
      <vt:lpstr>OnPlatform</vt:lpstr>
      <vt:lpstr>Custom renderers</vt:lpstr>
      <vt:lpstr>Implementing a custom renderer</vt:lpstr>
      <vt:lpstr>Implementing a custom renderer: Creating the view</vt:lpstr>
      <vt:lpstr>Implementing a custom renderer: Creating the renderer</vt:lpstr>
      <vt:lpstr>Consuming a custom renderer</vt:lpstr>
      <vt:lpstr>Visual</vt:lpstr>
      <vt:lpstr>Visual</vt:lpstr>
      <vt:lpstr>Exercise 4: Add a custom renderer</vt:lpstr>
      <vt:lpstr>Behaviors vs. Effects</vt:lpstr>
      <vt:lpstr>Behaviors</vt:lpstr>
      <vt:lpstr>Consuming behaviors</vt:lpstr>
      <vt:lpstr>Exercise 5: Add a behavior </vt:lpstr>
      <vt:lpstr>Effects</vt:lpstr>
      <vt:lpstr>Implementing an Effect: The portable code</vt:lpstr>
      <vt:lpstr>Implementing an Effect: The platform-specific code</vt:lpstr>
      <vt:lpstr>Implementing an Effect: The platform-specific code</vt:lpstr>
      <vt:lpstr>Consuming an Effect</vt:lpstr>
      <vt:lpstr>Exercise 6: Add an effect</vt:lpstr>
      <vt:lpstr>Xamarin.Forms Native Forms</vt:lpstr>
      <vt:lpstr>Xamarin.Forms Native Forms - iOS</vt:lpstr>
      <vt:lpstr>Xamarin.Forms Native Forms - Android</vt:lpstr>
      <vt:lpstr>Xamarin.Forms Native Forms - UWP</vt:lpstr>
      <vt:lpstr>Xamarin.Forms Native Forms - Gotchas</vt:lpstr>
      <vt:lpstr>Exercise 7: Native Forms</vt:lpstr>
      <vt:lpstr>Platform-specifics</vt:lpstr>
      <vt:lpstr>Consuming platform-specifics</vt:lpstr>
      <vt:lpstr>Platform-specifics</vt:lpstr>
      <vt:lpstr>Custom controls</vt:lpstr>
      <vt:lpstr>How to creating a custom control in 3 simple steps</vt:lpstr>
      <vt:lpstr>Step 1. Create Xamarin.Forms custom control</vt:lpstr>
      <vt:lpstr>Step 2. Consume the control</vt:lpstr>
      <vt:lpstr>Step 3. Create custom renderer per platform</vt:lpstr>
      <vt:lpstr>Xamarin.Forms isn’t perfect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Alexey Strakh</cp:lastModifiedBy>
  <cp:revision>43</cp:revision>
  <dcterms:modified xsi:type="dcterms:W3CDTF">2019-08-09T06:13:08Z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cadb5612-94d2-4c46-98f2-75c240917817</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Owner">
    <vt:lpwstr>miparker@microsoft.com</vt:lpwstr>
  </property>
  <property fmtid="{D5CDD505-2E9C-101B-9397-08002B2CF9AE}" pid="8" name="MSIP_Label_f42aa342-8706-4288-bd11-ebb85995028c_SetDate">
    <vt:lpwstr>2017-09-18T10:30:17.5185180+01:00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